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85"/>
  </p:notesMasterIdLst>
  <p:handoutMasterIdLst>
    <p:handoutMasterId r:id="rId86"/>
  </p:handoutMasterIdLst>
  <p:sldIdLst>
    <p:sldId id="399" r:id="rId5"/>
    <p:sldId id="478" r:id="rId6"/>
    <p:sldId id="479" r:id="rId7"/>
    <p:sldId id="480" r:id="rId8"/>
    <p:sldId id="705" r:id="rId9"/>
    <p:sldId id="711" r:id="rId10"/>
    <p:sldId id="706" r:id="rId11"/>
    <p:sldId id="707" r:id="rId12"/>
    <p:sldId id="708" r:id="rId13"/>
    <p:sldId id="709" r:id="rId14"/>
    <p:sldId id="710" r:id="rId15"/>
    <p:sldId id="688" r:id="rId16"/>
    <p:sldId id="689" r:id="rId17"/>
    <p:sldId id="258" r:id="rId18"/>
    <p:sldId id="481" r:id="rId19"/>
    <p:sldId id="712" r:id="rId20"/>
    <p:sldId id="716" r:id="rId21"/>
    <p:sldId id="713" r:id="rId22"/>
    <p:sldId id="715" r:id="rId23"/>
    <p:sldId id="714" r:id="rId24"/>
    <p:sldId id="643" r:id="rId25"/>
    <p:sldId id="482" r:id="rId26"/>
    <p:sldId id="535" r:id="rId27"/>
    <p:sldId id="438" r:id="rId28"/>
    <p:sldId id="436" r:id="rId29"/>
    <p:sldId id="696" r:id="rId30"/>
    <p:sldId id="400" r:id="rId31"/>
    <p:sldId id="402" r:id="rId32"/>
    <p:sldId id="409" r:id="rId33"/>
    <p:sldId id="690" r:id="rId34"/>
    <p:sldId id="526" r:id="rId35"/>
    <p:sldId id="525" r:id="rId36"/>
    <p:sldId id="644" r:id="rId37"/>
    <p:sldId id="645" r:id="rId38"/>
    <p:sldId id="536" r:id="rId39"/>
    <p:sldId id="410" r:id="rId40"/>
    <p:sldId id="439" r:id="rId41"/>
    <p:sldId id="414" r:id="rId42"/>
    <p:sldId id="415" r:id="rId43"/>
    <p:sldId id="416" r:id="rId44"/>
    <p:sldId id="418" r:id="rId45"/>
    <p:sldId id="419" r:id="rId46"/>
    <p:sldId id="691" r:id="rId47"/>
    <p:sldId id="692" r:id="rId48"/>
    <p:sldId id="693" r:id="rId49"/>
    <p:sldId id="694" r:id="rId50"/>
    <p:sldId id="695" r:id="rId51"/>
    <p:sldId id="702" r:id="rId52"/>
    <p:sldId id="701" r:id="rId53"/>
    <p:sldId id="700" r:id="rId54"/>
    <p:sldId id="699" r:id="rId55"/>
    <p:sldId id="704" r:id="rId56"/>
    <p:sldId id="703" r:id="rId57"/>
    <p:sldId id="698" r:id="rId58"/>
    <p:sldId id="697" r:id="rId59"/>
    <p:sldId id="440" r:id="rId60"/>
    <p:sldId id="530" r:id="rId61"/>
    <p:sldId id="532" r:id="rId62"/>
    <p:sldId id="423" r:id="rId63"/>
    <p:sldId id="424" r:id="rId64"/>
    <p:sldId id="472" r:id="rId65"/>
    <p:sldId id="426" r:id="rId66"/>
    <p:sldId id="427" r:id="rId67"/>
    <p:sldId id="534" r:id="rId68"/>
    <p:sldId id="642" r:id="rId69"/>
    <p:sldId id="428" r:id="rId70"/>
    <p:sldId id="429" r:id="rId71"/>
    <p:sldId id="473" r:id="rId72"/>
    <p:sldId id="430" r:id="rId73"/>
    <p:sldId id="474" r:id="rId74"/>
    <p:sldId id="431" r:id="rId75"/>
    <p:sldId id="475" r:id="rId76"/>
    <p:sldId id="432" r:id="rId77"/>
    <p:sldId id="476" r:id="rId78"/>
    <p:sldId id="433" r:id="rId79"/>
    <p:sldId id="477" r:id="rId80"/>
    <p:sldId id="434" r:id="rId81"/>
    <p:sldId id="687" r:id="rId82"/>
    <p:sldId id="533" r:id="rId83"/>
    <p:sldId id="347" r:id="rId84"/>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CC00"/>
    <a:srgbClr val="FF9900"/>
    <a:srgbClr val="CC6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59"/>
    <p:restoredTop sz="94660"/>
  </p:normalViewPr>
  <p:slideViewPr>
    <p:cSldViewPr showGuides="1">
      <p:cViewPr varScale="1">
        <p:scale>
          <a:sx n="74" d="100"/>
          <a:sy n="74" d="100"/>
        </p:scale>
        <p:origin x="1206" y="72"/>
      </p:cViewPr>
      <p:guideLst>
        <p:guide orient="horz" pos="214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2022/9/6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1123410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effectLst/>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1143000" y="685800"/>
            <a:ext cx="4572000" cy="3429000"/>
          </a:xfrm>
          <a:prstGeom prst="rect">
            <a:avLst/>
          </a:prstGeom>
          <a:noFill/>
          <a:ln w="9525">
            <a:noFill/>
          </a:ln>
        </p:spPr>
      </p:sp>
      <p:sp>
        <p:nvSpPr>
          <p:cNvPr id="3077" name="Rectangle 5"/>
          <p:cNvSpPr>
            <a:spLocks noGrp="1" noChangeArrowheads="1" noTextEdit="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   </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effectLst/>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5D4B23BC-7F10-454D-B9F1-99BE348DCF74}" type="slidenum">
              <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0" lang="zh-CN"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0994170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txBox="1">
            <a:spLocks noGrp="1"/>
          </p:cNvSpPr>
          <p:nvPr>
            <p:ph type="sldNum" sz="quarter"/>
          </p:nvPr>
        </p:nvSpPr>
        <p:spPr>
          <a:xfrm>
            <a:off x="3886200" y="8686800"/>
            <a:ext cx="2971800" cy="457200"/>
          </a:xfrm>
          <a:prstGeom prst="rect">
            <a:avLst/>
          </a:prstGeom>
          <a:noFill/>
          <a:ln w="9525">
            <a:noFill/>
          </a:ln>
        </p:spPr>
        <p:txBody>
          <a:bodyPr anchor="b" anchorCtr="0"/>
          <a:lstStyle/>
          <a:p>
            <a:pPr lvl="0" algn="r" eaLnBrk="1" hangingPunct="1"/>
            <a:r>
              <a:rPr lang="en-US" altLang="zh-CN" sz="1200" b="1" dirty="0">
                <a:solidFill>
                  <a:srgbClr val="FFFFFF"/>
                </a:solidFill>
                <a:ea typeface="华文新魏" pitchFamily="2" charset="-122"/>
              </a:rPr>
              <a:t>*</a:t>
            </a:r>
          </a:p>
        </p:txBody>
      </p:sp>
      <p:sp>
        <p:nvSpPr>
          <p:cNvPr id="5123" name="Rectangle 2"/>
          <p:cNvSpPr>
            <a:spLocks noGrp="1" noRot="1" noChangeAspect="1" noTextEdit="1"/>
          </p:cNvSpPr>
          <p:nvPr>
            <p:ph type="sldImg"/>
          </p:nvPr>
        </p:nvSpPr>
        <p:spPr/>
      </p:sp>
      <p:sp>
        <p:nvSpPr>
          <p:cNvPr id="5124" name="Rectangle 3"/>
          <p:cNvSpPr>
            <a:spLocks noGrp="1"/>
          </p:cNvSpPr>
          <p:nvPr>
            <p:ph type="body"/>
          </p:nvPr>
        </p:nvSpPr>
        <p:spPr>
          <a:xfrm>
            <a:off x="685800" y="4343400"/>
            <a:ext cx="5486400" cy="4114800"/>
          </a:xfrm>
        </p:spPr>
        <p:txBody>
          <a:bodyPr wrap="square" lIns="91440" tIns="45720" rIns="91440" bIns="45720" anchor="ctr" anchorCtr="0"/>
          <a:lstStyle/>
          <a:p>
            <a:pPr lvl="0" eaLnBrk="1" hangingPunct="1"/>
            <a:endParaRPr lang="zh-CN" altLang="zh-CN" dirty="0"/>
          </a:p>
        </p:txBody>
      </p:sp>
    </p:spTree>
    <p:extLst>
      <p:ext uri="{BB962C8B-B14F-4D97-AF65-F5344CB8AC3E}">
        <p14:creationId xmlns:p14="http://schemas.microsoft.com/office/powerpoint/2010/main" val="3529023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w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1.v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image" Target="../media/image1.w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vmlDrawing" Target="../drawings/vmlDrawing2.v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2.png"/><Relationship Id="rId2" Type="http://schemas.openxmlformats.org/officeDocument/2006/relationships/slideLayout" Target="../slideLayouts/slideLayout35.xml"/><Relationship Id="rId16" Type="http://schemas.openxmlformats.org/officeDocument/2006/relationships/image" Target="../media/image1.wmf"/><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765175"/>
            <a:ext cx="7772400" cy="987425"/>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30" name="Picture 1025"/>
          <p:cNvPicPr>
            <a:picLocks noChangeAspect="1"/>
          </p:cNvPicPr>
          <p:nvPr/>
        </p:nvPicPr>
        <p:blipFill>
          <a:blip r:embed="rId13"/>
          <a:stretch>
            <a:fillRect/>
          </a:stretch>
        </p:blipFill>
        <p:spPr>
          <a:xfrm>
            <a:off x="179388" y="6246813"/>
            <a:ext cx="647700" cy="611187"/>
          </a:xfrm>
          <a:prstGeom prst="rect">
            <a:avLst/>
          </a:prstGeom>
          <a:noFill/>
          <a:ln w="9525">
            <a:noFill/>
          </a:ln>
        </p:spPr>
      </p:pic>
      <p:pic>
        <p:nvPicPr>
          <p:cNvPr id="1031" name="Picture 1026" descr="tb00"/>
          <p:cNvPicPr>
            <a:picLocks noChangeAspect="1"/>
          </p:cNvPicPr>
          <p:nvPr/>
        </p:nvPicPr>
        <p:blipFill>
          <a:blip r:embed="rId14"/>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pic>
        <p:nvPicPr>
          <p:cNvPr id="1025" name="图片 1024"/>
          <p:cNvPicPr>
            <a:picLocks noChangeAspect="1"/>
          </p:cNvPicPr>
          <p:nvPr/>
        </p:nvPicPr>
        <p:blipFill>
          <a:blip r:embed="rId15"/>
          <a:stretch>
            <a:fillRect/>
          </a:stretch>
        </p:blipFill>
        <p:spPr>
          <a:xfrm>
            <a:off x="0" y="0"/>
            <a:ext cx="9144000" cy="889000"/>
          </a:xfrm>
          <a:prstGeom prst="rect">
            <a:avLst/>
          </a:prstGeom>
          <a:noFill/>
          <a:ln w="38100">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765175"/>
            <a:ext cx="7772400" cy="987425"/>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pic>
        <p:nvPicPr>
          <p:cNvPr id="1030" name="Picture 1025"/>
          <p:cNvPicPr>
            <a:picLocks noChangeAspect="1"/>
          </p:cNvPicPr>
          <p:nvPr/>
        </p:nvPicPr>
        <p:blipFill>
          <a:blip r:embed="rId13"/>
          <a:stretch>
            <a:fillRect/>
          </a:stretch>
        </p:blipFill>
        <p:spPr>
          <a:xfrm>
            <a:off x="179388" y="6246813"/>
            <a:ext cx="647700" cy="611187"/>
          </a:xfrm>
          <a:prstGeom prst="rect">
            <a:avLst/>
          </a:prstGeom>
          <a:noFill/>
          <a:ln w="9525">
            <a:noFill/>
          </a:ln>
        </p:spPr>
      </p:pic>
      <p:pic>
        <p:nvPicPr>
          <p:cNvPr id="1031" name="Picture 1026" descr="tb00"/>
          <p:cNvPicPr>
            <a:picLocks noChangeAspect="1"/>
          </p:cNvPicPr>
          <p:nvPr/>
        </p:nvPicPr>
        <p:blipFill>
          <a:blip r:embed="rId14"/>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pic>
        <p:nvPicPr>
          <p:cNvPr id="2049" name="图片 2048"/>
          <p:cNvPicPr>
            <a:picLocks noChangeAspect="1"/>
          </p:cNvPicPr>
          <p:nvPr/>
        </p:nvPicPr>
        <p:blipFill>
          <a:blip r:embed="rId15"/>
          <a:stretch>
            <a:fillRect/>
          </a:stretch>
        </p:blipFill>
        <p:spPr>
          <a:xfrm>
            <a:off x="0" y="0"/>
            <a:ext cx="9144000" cy="889000"/>
          </a:xfrm>
          <a:prstGeom prst="rect">
            <a:avLst/>
          </a:prstGeom>
          <a:noFill/>
          <a:ln w="38100">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765175"/>
            <a:ext cx="7772400" cy="987425"/>
          </a:xfrm>
          <a:prstGeom prst="rect">
            <a:avLst/>
          </a:prstGeom>
          <a:noFill/>
          <a:ln w="9525">
            <a:noFill/>
          </a:ln>
        </p:spPr>
        <p:txBody>
          <a:bodyPr anchor="ctr" anchorCtr="0"/>
          <a:lstStyle/>
          <a:p>
            <a:pPr lvl="0"/>
            <a:r>
              <a:rPr lang="zh-CN" altLang="en-US" dirty="0"/>
              <a:t>单击此处编辑母版标题样式</a:t>
            </a:r>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400" smtClean="0"/>
            </a:lvl1pPr>
          </a:lstStyle>
          <a:p>
            <a:pPr marL="0" marR="0" lvl="0" indent="0" algn="r" defTabSz="914400" rtl="0" eaLnBrk="1" fontAlgn="base" latinLnBrk="0" hangingPunct="1">
              <a:lnSpc>
                <a:spcPct val="100000"/>
              </a:lnSpc>
              <a:spcBef>
                <a:spcPct val="0"/>
              </a:spcBef>
              <a:spcAft>
                <a:spcPct val="0"/>
              </a:spcAft>
              <a:buClrTx/>
              <a:buSzTx/>
              <a:buFontTx/>
              <a:buNone/>
              <a:defRPr/>
            </a:pPr>
            <a:fld id="{2FD428DA-2237-457D-9799-7DE7DB577AC1}" type="slidenum">
              <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a:t>
            </a:fld>
            <a:endParaRPr kumimoji="1" lang="zh-CN"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aphicFrame>
        <p:nvGraphicFramePr>
          <p:cNvPr id="1029" name="Object 1024"/>
          <p:cNvGraphicFramePr>
            <a:graphicFrameLocks noChangeAspect="1"/>
          </p:cNvGraphicFramePr>
          <p:nvPr/>
        </p:nvGraphicFramePr>
        <p:xfrm>
          <a:off x="0" y="0"/>
          <a:ext cx="9144000" cy="890588"/>
        </p:xfrm>
        <a:graphic>
          <a:graphicData uri="http://schemas.openxmlformats.org/presentationml/2006/ole">
            <mc:AlternateContent xmlns:mc="http://schemas.openxmlformats.org/markup-compatibility/2006">
              <mc:Choice xmlns:v="urn:schemas-microsoft-com:vml" Requires="v">
                <p:oleObj spid="_x0000_s6170" r:id="rId14" imgW="9144000" imgH="1048385" progId="Photoshop.Image.8">
                  <p:embed/>
                </p:oleObj>
              </mc:Choice>
              <mc:Fallback>
                <p:oleObj r:id="rId14" imgW="9144000" imgH="1048385" progId="Photoshop.Image.8">
                  <p:embed/>
                  <p:pic>
                    <p:nvPicPr>
                      <p:cNvPr id="0" name="Object 1024"/>
                      <p:cNvPicPr/>
                      <p:nvPr/>
                    </p:nvPicPr>
                    <p:blipFill>
                      <a:blip r:embed="rId15"/>
                      <a:stretch>
                        <a:fillRect/>
                      </a:stretch>
                    </p:blipFill>
                    <p:spPr>
                      <a:xfrm>
                        <a:off x="0" y="0"/>
                        <a:ext cx="9144000" cy="890588"/>
                      </a:xfrm>
                      <a:prstGeom prst="rect">
                        <a:avLst/>
                      </a:prstGeom>
                      <a:noFill/>
                      <a:ln w="38100">
                        <a:noFill/>
                        <a:miter/>
                      </a:ln>
                    </p:spPr>
                  </p:pic>
                </p:oleObj>
              </mc:Fallback>
            </mc:AlternateContent>
          </a:graphicData>
        </a:graphic>
      </p:graphicFrame>
      <p:pic>
        <p:nvPicPr>
          <p:cNvPr id="1030" name="Picture 1025"/>
          <p:cNvPicPr>
            <a:picLocks noChangeAspect="1"/>
          </p:cNvPicPr>
          <p:nvPr/>
        </p:nvPicPr>
        <p:blipFill>
          <a:blip r:embed="rId16"/>
          <a:stretch>
            <a:fillRect/>
          </a:stretch>
        </p:blipFill>
        <p:spPr>
          <a:xfrm>
            <a:off x="179388" y="6246813"/>
            <a:ext cx="647700" cy="611187"/>
          </a:xfrm>
          <a:prstGeom prst="rect">
            <a:avLst/>
          </a:prstGeom>
          <a:noFill/>
          <a:ln w="9525">
            <a:noFill/>
          </a:ln>
        </p:spPr>
      </p:pic>
      <p:pic>
        <p:nvPicPr>
          <p:cNvPr id="1031" name="Picture 1026" descr="tb00"/>
          <p:cNvPicPr>
            <a:picLocks noChangeAspect="1"/>
          </p:cNvPicPr>
          <p:nvPr/>
        </p:nvPicPr>
        <p:blipFill>
          <a:blip r:embed="rId17"/>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a:xfrm>
            <a:off x="685800" y="765175"/>
            <a:ext cx="7772400" cy="987425"/>
          </a:xfrm>
          <a:prstGeom prst="rect">
            <a:avLst/>
          </a:prstGeom>
          <a:noFill/>
          <a:ln w="9525">
            <a:noFill/>
          </a:ln>
        </p:spPr>
        <p:txBody>
          <a:bodyPr anchor="ctr" anchorCtr="0"/>
          <a:lstStyle/>
          <a:p>
            <a:pPr lvl="0"/>
            <a:r>
              <a:rPr lang="zh-CN" altLang="en-US" dirty="0"/>
              <a:t>单击此处编辑母版标题样式</a:t>
            </a:r>
          </a:p>
        </p:txBody>
      </p:sp>
      <p:sp>
        <p:nvSpPr>
          <p:cNvPr id="2051"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400" smtClean="0">
                <a:solidFill>
                  <a:srgbClr val="000000"/>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C532445-1C1A-4F96-8C37-7B5CFF922C92}" type="slidenum">
              <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fld>
            <a:endParaRPr kumimoji="1"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graphicFrame>
        <p:nvGraphicFramePr>
          <p:cNvPr id="2053" name="Object 1024"/>
          <p:cNvGraphicFramePr>
            <a:graphicFrameLocks noChangeAspect="1"/>
          </p:cNvGraphicFramePr>
          <p:nvPr userDrawn="1"/>
        </p:nvGraphicFramePr>
        <p:xfrm>
          <a:off x="0" y="0"/>
          <a:ext cx="9144000" cy="890588"/>
        </p:xfrm>
        <a:graphic>
          <a:graphicData uri="http://schemas.openxmlformats.org/presentationml/2006/ole">
            <mc:AlternateContent xmlns:mc="http://schemas.openxmlformats.org/markup-compatibility/2006">
              <mc:Choice xmlns:v="urn:schemas-microsoft-com:vml" Requires="v">
                <p:oleObj spid="_x0000_s7193" r:id="rId14" imgW="9144000" imgH="1048385" progId="Photoshop.Image.8">
                  <p:embed/>
                </p:oleObj>
              </mc:Choice>
              <mc:Fallback>
                <p:oleObj r:id="rId14" imgW="9144000" imgH="1048385" progId="Photoshop.Image.8">
                  <p:embed/>
                  <p:pic>
                    <p:nvPicPr>
                      <p:cNvPr id="0" name="Object 1024"/>
                      <p:cNvPicPr/>
                      <p:nvPr/>
                    </p:nvPicPr>
                    <p:blipFill>
                      <a:blip r:embed="rId15"/>
                      <a:stretch>
                        <a:fillRect/>
                      </a:stretch>
                    </p:blipFill>
                    <p:spPr>
                      <a:xfrm>
                        <a:off x="0" y="0"/>
                        <a:ext cx="9144000" cy="890588"/>
                      </a:xfrm>
                      <a:prstGeom prst="rect">
                        <a:avLst/>
                      </a:prstGeom>
                      <a:noFill/>
                      <a:ln w="38100">
                        <a:noFill/>
                        <a:miter/>
                      </a:ln>
                    </p:spPr>
                  </p:pic>
                </p:oleObj>
              </mc:Fallback>
            </mc:AlternateContent>
          </a:graphicData>
        </a:graphic>
      </p:graphicFrame>
      <p:pic>
        <p:nvPicPr>
          <p:cNvPr id="2054" name="Picture 1025"/>
          <p:cNvPicPr>
            <a:picLocks noChangeAspect="1"/>
          </p:cNvPicPr>
          <p:nvPr userDrawn="1"/>
        </p:nvPicPr>
        <p:blipFill>
          <a:blip r:embed="rId16"/>
          <a:stretch>
            <a:fillRect/>
          </a:stretch>
        </p:blipFill>
        <p:spPr>
          <a:xfrm>
            <a:off x="179388" y="6246813"/>
            <a:ext cx="647700" cy="611187"/>
          </a:xfrm>
          <a:prstGeom prst="rect">
            <a:avLst/>
          </a:prstGeom>
          <a:noFill/>
          <a:ln w="9525">
            <a:noFill/>
          </a:ln>
        </p:spPr>
      </p:pic>
      <p:pic>
        <p:nvPicPr>
          <p:cNvPr id="2055" name="Picture 1026" descr="tb00"/>
          <p:cNvPicPr>
            <a:picLocks noChangeAspect="1"/>
          </p:cNvPicPr>
          <p:nvPr userDrawn="1"/>
        </p:nvPicPr>
        <p:blipFill>
          <a:blip r:embed="rId17"/>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solidFill>
                  <a:srgbClr val="000000"/>
                </a:solidFill>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400" b="0" i="0" u="none" strike="noStrike" kern="1200" cap="none" spc="0" normalizeH="0" baseline="0" noProof="0">
                <a:ln>
                  <a:noFill/>
                </a:ln>
                <a:solidFill>
                  <a:srgbClr val="000000"/>
                </a:solidFill>
                <a:effectLst/>
                <a:uLnTx/>
                <a:uFillTx/>
                <a:latin typeface="+mn-lt"/>
                <a:ea typeface="宋体" panose="02010600030101010101" pitchFamily="2" charset="-122"/>
                <a:cs typeface="+mn-cs"/>
              </a:rPr>
              <a:t>可信计算的若干理论与技术研究</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4099" name="Title 1"/>
          <p:cNvSpPr/>
          <p:nvPr/>
        </p:nvSpPr>
        <p:spPr>
          <a:xfrm>
            <a:off x="0" y="692150"/>
            <a:ext cx="9144000" cy="208915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a:solidFill>
                  <a:srgbClr val="FF0000"/>
                </a:solidFill>
                <a:latin typeface="黑体" panose="02010609060101010101" pitchFamily="49" charset="-122"/>
                <a:ea typeface="黑体" panose="02010609060101010101" pitchFamily="49" charset="-122"/>
              </a:rPr>
              <a:t>网络空间安全导论</a:t>
            </a:r>
            <a:endParaRPr lang="en-US" altLang="zh-CN" sz="4400" b="1" dirty="0">
              <a:solidFill>
                <a:srgbClr val="FF0000"/>
              </a:solidFill>
              <a:latin typeface="黑体" panose="02010609060101010101" pitchFamily="49" charset="-122"/>
              <a:ea typeface="黑体" panose="02010609060101010101" pitchFamily="49" charset="-122"/>
            </a:endParaRPr>
          </a:p>
        </p:txBody>
      </p:sp>
      <p:sp>
        <p:nvSpPr>
          <p:cNvPr id="11" name="副标题 2"/>
          <p:cNvSpPr/>
          <p:nvPr/>
        </p:nvSpPr>
        <p:spPr bwMode="auto">
          <a:xfrm>
            <a:off x="468313" y="2565400"/>
            <a:ext cx="8351838" cy="2951163"/>
          </a:xfrm>
          <a:prstGeom prst="rect">
            <a:avLst/>
          </a:prstGeom>
          <a:noFill/>
          <a:ln>
            <a:noFill/>
          </a:ln>
        </p:spPr>
        <p:txBody>
          <a:bodyPr/>
          <a:lstStyle/>
          <a:p>
            <a:pPr marL="0" marR="0" lvl="0" indent="0" algn="r" defTabSz="914400" rtl="0" eaLnBrk="1" fontAlgn="base" latinLnBrk="0" hangingPunct="1">
              <a:lnSpc>
                <a:spcPct val="80000"/>
              </a:lnSpc>
              <a:spcBef>
                <a:spcPct val="20000"/>
              </a:spcBef>
              <a:spcAft>
                <a:spcPct val="0"/>
              </a:spcAft>
              <a:buClrTx/>
              <a:buSzTx/>
              <a:buFontTx/>
              <a:buNone/>
              <a:defRPr/>
            </a:pPr>
            <a:endParaRPr kumimoji="1" lang="en-US" altLang="zh-CN" sz="9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sym typeface="+mn-ea"/>
            </a:endParaRPr>
          </a:p>
          <a:p>
            <a:pPr marL="0" marR="0" lvl="0" indent="0" algn="r" defTabSz="914400" rtl="0" eaLnBrk="1" fontAlgn="base" latinLnBrk="0" hangingPunct="1">
              <a:lnSpc>
                <a:spcPct val="80000"/>
              </a:lnSpc>
              <a:spcBef>
                <a:spcPct val="20000"/>
              </a:spcBef>
              <a:spcAft>
                <a:spcPct val="0"/>
              </a:spcAft>
              <a:buClrTx/>
              <a:buSzTx/>
              <a:buFontTx/>
              <a:buNone/>
              <a:defRPr/>
            </a:pPr>
            <a:endParaRPr kumimoji="1" lang="en-US" altLang="zh-CN" sz="7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Verdana" panose="020B060403050404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0" lang="zh-CN" altLang="zh-C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sym typeface="+mn-ea"/>
              </a:rPr>
              <a:t>第一讲 </a:t>
            </a:r>
            <a:r>
              <a:rPr kumimoji="0" lang="zh-CN" altLang="en-US"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sym typeface="+mn-ea"/>
              </a:rPr>
              <a:t>网络空间安全概述</a:t>
            </a:r>
            <a:endParaRPr kumimoji="0" lang="zh-CN" altLang="zh-CN" sz="32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楷体_GB2312" pitchFamily="49" charset="-122"/>
              <a:ea typeface="楷体_GB2312" pitchFamily="49"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endParaRPr kumimoji="1" lang="en-US" altLang="zh-CN" sz="2800" b="0" i="0" u="none" strike="noStrike" kern="1200" cap="none" spc="0" normalizeH="0" baseline="0" noProof="0" dirty="0">
              <a:ln>
                <a:noFill/>
              </a:ln>
              <a:solidFill>
                <a:srgbClr val="0D0D0D"/>
              </a:solidFill>
              <a:effectLst>
                <a:outerShdw blurRad="38100" dist="38100" dir="2700000" algn="tl">
                  <a:srgbClr val="C0C0C0"/>
                </a:outerShdw>
              </a:effectLst>
              <a:uLnTx/>
              <a:uFillTx/>
              <a:latin typeface="Arial" panose="020B060402020209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endParaRPr kumimoji="1" lang="en-US" altLang="zh-CN"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rPr>
              <a:t>国家网络安全学院</a:t>
            </a: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rPr>
              <a:t>                   </a:t>
            </a:r>
          </a:p>
          <a:p>
            <a:pPr marL="0" marR="0" lvl="0" indent="0" algn="ctr" defTabSz="914400" rtl="0" eaLnBrk="1" fontAlgn="base" latinLnBrk="0" hangingPunct="1">
              <a:lnSpc>
                <a:spcPct val="80000"/>
              </a:lnSpc>
              <a:spcBef>
                <a:spcPct val="20000"/>
              </a:spcBef>
              <a:spcAft>
                <a:spcPct val="0"/>
              </a:spcAft>
              <a:buClrTx/>
              <a:buSzTx/>
              <a:buFontTx/>
              <a:buNone/>
              <a:defRPr/>
            </a:pPr>
            <a:r>
              <a:rPr kumimoji="1" lang="zh-CN" altLang="en-US" sz="24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mn-ea"/>
              </a:rPr>
              <a:t>                                             制作者：赵波</a:t>
            </a: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2034081" y="2514598"/>
            <a:ext cx="5847619" cy="4352381"/>
          </a:xfrm>
          <a:prstGeom prst="rect">
            <a:avLst/>
          </a:prstGeom>
        </p:spPr>
      </p:pic>
    </p:spTree>
    <p:extLst>
      <p:ext uri="{BB962C8B-B14F-4D97-AF65-F5344CB8AC3E}">
        <p14:creationId xmlns:p14="http://schemas.microsoft.com/office/powerpoint/2010/main" val="4197776193"/>
      </p:ext>
    </p:extLst>
  </p:cSld>
  <p:clrMapOvr>
    <a:masterClrMapping/>
  </p:clrMapOvr>
  <p:transition>
    <p:wedg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1187624" y="2708920"/>
            <a:ext cx="6336704" cy="3528392"/>
          </a:xfrm>
          <a:prstGeom prst="rect">
            <a:avLst/>
          </a:prstGeom>
        </p:spPr>
      </p:pic>
    </p:spTree>
    <p:extLst>
      <p:ext uri="{BB962C8B-B14F-4D97-AF65-F5344CB8AC3E}">
        <p14:creationId xmlns:p14="http://schemas.microsoft.com/office/powerpoint/2010/main" val="1248534402"/>
      </p:ext>
    </p:extLst>
  </p:cSld>
  <p:clrMapOvr>
    <a:masterClrMapping/>
  </p:clrMapOvr>
  <p:transition>
    <p:wedg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95536" y="2853212"/>
            <a:ext cx="3888432" cy="237598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以色列情报部门</a:t>
            </a:r>
            <a:endPar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endParaRPr lang="en-US" altLang="zh-CN" sz="2000" kern="0" dirty="0">
              <a:solidFill>
                <a:srgbClr val="000000">
                  <a:lumMod val="95000"/>
                  <a:lumOff val="5000"/>
                </a:srgbClr>
              </a:solidFill>
              <a:latin typeface="楷体" panose="02010609060101010101" pitchFamily="49" charset="-122"/>
              <a:ea typeface="楷体" panose="02010609060101010101" pitchFamily="49" charset="-122"/>
            </a:endParaRPr>
          </a:p>
          <a:p>
            <a:pPr algn="just" eaLnBrk="1" hangingPunct="1">
              <a:defRPr/>
            </a:pPr>
            <a:r>
              <a:rPr lang="zh-CN" altLang="en-US" sz="2000" kern="0" dirty="0" smtClean="0">
                <a:solidFill>
                  <a:srgbClr val="000000">
                    <a:lumMod val="95000"/>
                    <a:lumOff val="5000"/>
                  </a:srgbClr>
                </a:solidFill>
                <a:latin typeface="楷体" panose="02010609060101010101" pitchFamily="49" charset="-122"/>
                <a:ea typeface="楷体" panose="02010609060101010101" pitchFamily="49" charset="-122"/>
              </a:rPr>
              <a:t>与时间赛跑</a:t>
            </a:r>
            <a:endParaRPr lang="en-US" altLang="zh-CN" sz="2000" kern="0" dirty="0" smtClean="0">
              <a:solidFill>
                <a:srgbClr val="000000">
                  <a:lumMod val="95000"/>
                  <a:lumOff val="5000"/>
                </a:srgbClr>
              </a:solidFill>
              <a:latin typeface="楷体" panose="02010609060101010101" pitchFamily="49" charset="-122"/>
              <a:ea typeface="楷体" panose="02010609060101010101" pitchFamily="49" charset="-122"/>
            </a:endParaRPr>
          </a:p>
          <a:p>
            <a:pPr algn="just" eaLnBrk="1" hangingPunct="1">
              <a:defRPr/>
            </a:pPr>
            <a:r>
              <a:rPr lang="zh-CN" altLang="en-US" sz="2000" kern="0" dirty="0" smtClean="0">
                <a:solidFill>
                  <a:srgbClr val="000000">
                    <a:lumMod val="95000"/>
                    <a:lumOff val="5000"/>
                  </a:srgbClr>
                </a:solidFill>
                <a:latin typeface="楷体" panose="02010609060101010101" pitchFamily="49" charset="-122"/>
                <a:ea typeface="楷体" panose="02010609060101010101" pitchFamily="49" charset="-122"/>
              </a:rPr>
              <a:t>知识之战</a:t>
            </a:r>
            <a:endParaRPr lang="en-US" altLang="zh-CN" sz="2000" kern="0" dirty="0" smtClean="0">
              <a:solidFill>
                <a:srgbClr val="000000">
                  <a:lumMod val="95000"/>
                  <a:lumOff val="5000"/>
                </a:srgbClr>
              </a:solidFill>
              <a:latin typeface="楷体" panose="02010609060101010101" pitchFamily="49" charset="-122"/>
              <a:ea typeface="楷体" panose="02010609060101010101" pitchFamily="49" charset="-122"/>
            </a:endParaRPr>
          </a:p>
        </p:txBody>
      </p:sp>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4860032" y="1916832"/>
            <a:ext cx="3024336" cy="3114286"/>
          </a:xfrm>
          <a:prstGeom prst="rect">
            <a:avLst/>
          </a:prstGeom>
        </p:spPr>
      </p:pic>
    </p:spTree>
    <p:extLst>
      <p:ext uri="{BB962C8B-B14F-4D97-AF65-F5344CB8AC3E}">
        <p14:creationId xmlns:p14="http://schemas.microsoft.com/office/powerpoint/2010/main" val="4267478252"/>
      </p:ext>
    </p:extLst>
  </p:cSld>
  <p:clrMapOvr>
    <a:masterClrMapping/>
  </p:clrMapOvr>
  <p:transition>
    <p:wedg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95536" y="2708920"/>
            <a:ext cx="5400600" cy="295205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lvl="0" indent="0" algn="just" eaLnBrk="1" hangingPunct="1">
              <a:buNone/>
              <a:defRPr/>
            </a:pPr>
            <a:r>
              <a:rPr lang="zh-CN" altLang="en-US" sz="2000" dirty="0"/>
              <a:t>摩萨德，全称为以色列情报和特殊使命局（</a:t>
            </a:r>
            <a:r>
              <a:rPr lang="en-US" altLang="zh-CN" sz="2000" dirty="0"/>
              <a:t>The Institute for Intelligence and Special Operations </a:t>
            </a:r>
            <a:r>
              <a:rPr lang="zh-CN" altLang="en-US" sz="2000" dirty="0"/>
              <a:t>），由以色列军方于</a:t>
            </a:r>
            <a:r>
              <a:rPr lang="en-US" altLang="zh-CN" sz="2000" dirty="0"/>
              <a:t>1948</a:t>
            </a:r>
            <a:r>
              <a:rPr lang="zh-CN" altLang="en-US" sz="2000" dirty="0"/>
              <a:t>年建立，以大胆、激进、诡秘称著于世，与美国中央情报局、英国军情六处、俄罗斯联邦安全局（克格勃）一起，并称为“世界四大情报组织”。自从成立以来，摩萨德进行了多次让世界震动的成功行动。它的成功，成为世界情报史上的传奇</a:t>
            </a:r>
            <a:endParaRPr lang="en-US" altLang="zh-CN" sz="2000" kern="0" dirty="0" smtClean="0">
              <a:solidFill>
                <a:srgbClr val="000000">
                  <a:lumMod val="95000"/>
                  <a:lumOff val="5000"/>
                </a:srgbClr>
              </a:solidFill>
              <a:latin typeface="楷体" panose="02010609060101010101" pitchFamily="49" charset="-122"/>
              <a:ea typeface="楷体" panose="02010609060101010101" pitchFamily="49" charset="-122"/>
            </a:endParaRPr>
          </a:p>
        </p:txBody>
      </p:sp>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5868144" y="2060848"/>
            <a:ext cx="3024336" cy="3114286"/>
          </a:xfrm>
          <a:prstGeom prst="rect">
            <a:avLst/>
          </a:prstGeom>
        </p:spPr>
      </p:pic>
    </p:spTree>
    <p:extLst>
      <p:ext uri="{BB962C8B-B14F-4D97-AF65-F5344CB8AC3E}">
        <p14:creationId xmlns:p14="http://schemas.microsoft.com/office/powerpoint/2010/main" val="4211549928"/>
      </p:ext>
    </p:extLst>
  </p:cSld>
  <p:clrMapOvr>
    <a:masterClrMapping/>
  </p:clrMapOvr>
  <p:transition>
    <p:wedg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427984" y="2283000"/>
            <a:ext cx="4320407" cy="3666280"/>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从古代军事到二战密码机、现在的网络战，我们可以知道</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军事的安全</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是指主权国家为了保卫国家主权和领土完整，有效遏制、抵御外来武装力量的侵略和颠覆所进行的必要的军事防御准备</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endPar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lang="en-US" altLang="zh-CN" sz="2000" kern="0" dirty="0">
              <a:solidFill>
                <a:srgbClr val="000000">
                  <a:lumMod val="95000"/>
                  <a:lumOff val="5000"/>
                </a:srgbClr>
              </a:solidFill>
              <a:latin typeface="楷体" panose="02010609060101010101" pitchFamily="49" charset="-122"/>
              <a:ea typeface="楷体" panose="02010609060101010101" pitchFamily="49" charset="-122"/>
            </a:endParaRPr>
          </a:p>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情报：</a:t>
            </a:r>
            <a:endPar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r>
              <a:rPr lang="en-US" altLang="zh-CN" sz="2000" kern="0" dirty="0" smtClean="0">
                <a:solidFill>
                  <a:srgbClr val="C00000"/>
                </a:solidFill>
                <a:latin typeface="楷体" panose="02010609060101010101" pitchFamily="49" charset="-122"/>
                <a:ea typeface="楷体" panose="02010609060101010101" pitchFamily="49" charset="-122"/>
              </a:rPr>
              <a:t>1</a:t>
            </a:r>
            <a:r>
              <a:rPr lang="zh-CN" altLang="en-US" sz="2000" kern="0" dirty="0" smtClean="0">
                <a:solidFill>
                  <a:srgbClr val="C00000"/>
                </a:solidFill>
                <a:latin typeface="楷体" panose="02010609060101010101" pitchFamily="49" charset="-122"/>
                <a:ea typeface="楷体" panose="02010609060101010101" pitchFamily="49" charset="-122"/>
              </a:rPr>
              <a:t>）防护</a:t>
            </a:r>
            <a:endParaRPr lang="en-US" altLang="zh-CN" sz="2000" kern="0" dirty="0" smtClean="0">
              <a:solidFill>
                <a:srgbClr val="C00000"/>
              </a:solidFill>
              <a:latin typeface="楷体" panose="02010609060101010101" pitchFamily="49" charset="-122"/>
              <a:ea typeface="楷体" panose="02010609060101010101" pitchFamily="49" charset="-122"/>
            </a:endParaRPr>
          </a:p>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）获取</a:t>
            </a:r>
            <a:endPar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9"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0"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7170" name="Picture 2" descr="https://gimg2.baidu.com/image_search/src=http%3A%2F%2Fupload.cebnet.com.cn%2F2011%2F0715%2F1310699521267.jpeg&amp;refer=http%3A%2F%2Fupload.cebnet.com.cn&amp;app=2002&amp;size=f9999,10000&amp;q=a80&amp;n=0&amp;g=0n&amp;fmt=jpeg?sec=1632031198&amp;t=e7bd6c457780a887025230629c26ca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009676"/>
            <a:ext cx="3269092" cy="2615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wedg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983535" y="1926752"/>
            <a:ext cx="4743998" cy="416654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在数字时代，信息隐藏的载体形式可为任何一种数字媒体，如图像、声音、视频或一般文本文档等。它不同于密码学，密码仅仅隐藏信息的内容，信息隐藏不但隐藏信息的内容，而且隐藏了信息的存在</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endPar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lang="en-US" altLang="zh-CN" sz="2000" kern="0" dirty="0">
              <a:solidFill>
                <a:srgbClr val="000000">
                  <a:lumMod val="95000"/>
                  <a:lumOff val="5000"/>
                </a:srgbClr>
              </a:solidFill>
              <a:latin typeface="楷体" panose="02010609060101010101" pitchFamily="49" charset="-122"/>
              <a:ea typeface="楷体" panose="02010609060101010101" pitchFamily="49" charset="-122"/>
            </a:endParaRPr>
          </a:p>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）信息：内容</a:t>
            </a:r>
            <a:endPar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r>
              <a:rPr lang="en-US" altLang="zh-CN" sz="2000" kern="0" dirty="0" smtClean="0">
                <a:solidFill>
                  <a:srgbClr val="C00000"/>
                </a:solidFill>
                <a:latin typeface="楷体" panose="02010609060101010101" pitchFamily="49" charset="-122"/>
                <a:ea typeface="楷体" panose="02010609060101010101" pitchFamily="49" charset="-122"/>
              </a:rPr>
              <a:t>2</a:t>
            </a:r>
            <a:r>
              <a:rPr lang="zh-CN" altLang="en-US" sz="2000" kern="0" dirty="0" smtClean="0">
                <a:solidFill>
                  <a:srgbClr val="C00000"/>
                </a:solidFill>
                <a:latin typeface="楷体" panose="02010609060101010101" pitchFamily="49" charset="-122"/>
                <a:ea typeface="楷体" panose="02010609060101010101" pitchFamily="49" charset="-122"/>
              </a:rPr>
              <a:t>）载体：文字、图片、视频、声音</a:t>
            </a:r>
            <a:endParaRPr lang="en-US" altLang="zh-CN" sz="2000" kern="0" dirty="0" smtClean="0">
              <a:solidFill>
                <a:srgbClr val="C00000"/>
              </a:solidFill>
              <a:latin typeface="楷体" panose="02010609060101010101" pitchFamily="49" charset="-122"/>
              <a:ea typeface="楷体" panose="02010609060101010101" pitchFamily="49" charset="-122"/>
            </a:endParaRPr>
          </a:p>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3</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）隐藏内容</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密码</a:t>
            </a:r>
            <a:endPar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r>
              <a:rPr lang="en-US" altLang="zh-CN" sz="2000" kern="0" dirty="0" smtClean="0">
                <a:solidFill>
                  <a:srgbClr val="C00000"/>
                </a:solidFill>
                <a:latin typeface="楷体" panose="02010609060101010101" pitchFamily="49" charset="-122"/>
                <a:ea typeface="楷体" panose="02010609060101010101" pitchFamily="49" charset="-122"/>
              </a:rPr>
              <a:t>4</a:t>
            </a:r>
            <a:r>
              <a:rPr lang="zh-CN" altLang="en-US" sz="2000" kern="0" dirty="0" smtClean="0">
                <a:solidFill>
                  <a:srgbClr val="C00000"/>
                </a:solidFill>
                <a:latin typeface="楷体" panose="02010609060101010101" pitchFamily="49" charset="-122"/>
                <a:ea typeface="楷体" panose="02010609060101010101" pitchFamily="49" charset="-122"/>
              </a:rPr>
              <a:t>）隐藏存在</a:t>
            </a:r>
            <a:r>
              <a:rPr lang="en-US" altLang="zh-CN" sz="2000" kern="0" dirty="0" smtClean="0">
                <a:solidFill>
                  <a:srgbClr val="C00000"/>
                </a:solidFill>
                <a:latin typeface="楷体" panose="02010609060101010101" pitchFamily="49" charset="-122"/>
                <a:ea typeface="楷体" panose="02010609060101010101" pitchFamily="49" charset="-122"/>
              </a:rPr>
              <a:t>-----</a:t>
            </a:r>
            <a:r>
              <a:rPr lang="zh-CN" altLang="en-US" sz="2000" kern="0" dirty="0" smtClean="0">
                <a:solidFill>
                  <a:srgbClr val="C00000"/>
                </a:solidFill>
                <a:latin typeface="楷体" panose="02010609060101010101" pitchFamily="49" charset="-122"/>
                <a:ea typeface="楷体" panose="02010609060101010101" pitchFamily="49" charset="-122"/>
              </a:rPr>
              <a:t>信息隐藏（显式是内容</a:t>
            </a:r>
            <a:r>
              <a:rPr lang="en-US" altLang="zh-CN" sz="2000" kern="0" dirty="0" smtClean="0">
                <a:solidFill>
                  <a:srgbClr val="C00000"/>
                </a:solidFill>
                <a:latin typeface="楷体" panose="02010609060101010101" pitchFamily="49" charset="-122"/>
                <a:ea typeface="楷体" panose="02010609060101010101" pitchFamily="49" charset="-122"/>
              </a:rPr>
              <a:t>1</a:t>
            </a:r>
            <a:r>
              <a:rPr lang="zh-CN" altLang="en-US" sz="2000" kern="0" dirty="0" smtClean="0">
                <a:solidFill>
                  <a:srgbClr val="C00000"/>
                </a:solidFill>
                <a:latin typeface="楷体" panose="02010609060101010101" pitchFamily="49" charset="-122"/>
                <a:ea typeface="楷体" panose="02010609060101010101" pitchFamily="49" charset="-122"/>
              </a:rPr>
              <a:t>，内部是内容</a:t>
            </a:r>
            <a:r>
              <a:rPr lang="en-US" altLang="zh-CN" sz="2000" kern="0" dirty="0" smtClean="0">
                <a:solidFill>
                  <a:srgbClr val="C00000"/>
                </a:solidFill>
                <a:latin typeface="楷体" panose="02010609060101010101" pitchFamily="49" charset="-122"/>
                <a:ea typeface="楷体" panose="02010609060101010101" pitchFamily="49" charset="-122"/>
              </a:rPr>
              <a:t>2</a:t>
            </a:r>
            <a:r>
              <a:rPr lang="zh-CN" altLang="en-US" sz="2000" kern="0" dirty="0" smtClean="0">
                <a:solidFill>
                  <a:srgbClr val="C00000"/>
                </a:solidFill>
                <a:latin typeface="楷体" panose="02010609060101010101" pitchFamily="49" charset="-122"/>
                <a:ea typeface="楷体" panose="02010609060101010101" pitchFamily="49" charset="-122"/>
              </a:rPr>
              <a:t>）</a:t>
            </a:r>
            <a:endPar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endParaRPr>
          </a:p>
        </p:txBody>
      </p:sp>
      <p:pic>
        <p:nvPicPr>
          <p:cNvPr id="65538" name="Picture 2" descr="https://img2.baidu.com/it/u=39757225,1698838987&amp;fm=26&amp;fmt=auto&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212976"/>
            <a:ext cx="3546842" cy="194367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2"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1907704" y="2636912"/>
            <a:ext cx="5256584" cy="2993851"/>
          </a:xfrm>
          <a:prstGeom prst="rect">
            <a:avLst/>
          </a:prstGeom>
        </p:spPr>
      </p:pic>
    </p:spTree>
    <p:extLst>
      <p:ext uri="{BB962C8B-B14F-4D97-AF65-F5344CB8AC3E}">
        <p14:creationId xmlns:p14="http://schemas.microsoft.com/office/powerpoint/2010/main" val="870541431"/>
      </p:ext>
    </p:extLst>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971600" y="2564904"/>
            <a:ext cx="6552728" cy="3609524"/>
          </a:xfrm>
          <a:prstGeom prst="rect">
            <a:avLst/>
          </a:prstGeom>
        </p:spPr>
      </p:pic>
    </p:spTree>
    <p:extLst>
      <p:ext uri="{BB962C8B-B14F-4D97-AF65-F5344CB8AC3E}">
        <p14:creationId xmlns:p14="http://schemas.microsoft.com/office/powerpoint/2010/main" val="344071771"/>
      </p:ext>
    </p:extLst>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1187624" y="2636912"/>
            <a:ext cx="7128792" cy="2743248"/>
          </a:xfrm>
          <a:prstGeom prst="rect">
            <a:avLst/>
          </a:prstGeom>
        </p:spPr>
      </p:pic>
    </p:spTree>
    <p:extLst>
      <p:ext uri="{BB962C8B-B14F-4D97-AF65-F5344CB8AC3E}">
        <p14:creationId xmlns:p14="http://schemas.microsoft.com/office/powerpoint/2010/main" val="3189750658"/>
      </p:ext>
    </p:extLst>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1331640" y="2636912"/>
            <a:ext cx="6523809" cy="3106700"/>
          </a:xfrm>
          <a:prstGeom prst="rect">
            <a:avLst/>
          </a:prstGeom>
        </p:spPr>
      </p:pic>
    </p:spTree>
    <p:extLst>
      <p:ext uri="{BB962C8B-B14F-4D97-AF65-F5344CB8AC3E}">
        <p14:creationId xmlns:p14="http://schemas.microsoft.com/office/powerpoint/2010/main" val="3453827328"/>
      </p:ext>
    </p:extLst>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bwMode="auto">
          <a:xfrm>
            <a:off x="4067944" y="3120322"/>
            <a:ext cx="4740287" cy="187483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古代军事使用</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烽火</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传递情报，烽火其实有些类似于现在的</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信号弹和烟雾弹</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，古代会在各个城镇沿途建立烽火台，靠一个个的烽火台来接力完成消息的传递。每当</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有外敌入侵</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时，白天燃狼烟，晚上点烽火。</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728" y="3091227"/>
            <a:ext cx="3206130" cy="2137420"/>
          </a:xfrm>
          <a:prstGeom prst="rect">
            <a:avLst/>
          </a:prstGeom>
        </p:spPr>
      </p:pic>
    </p:spTree>
  </p:cSld>
  <p:clrMapOvr>
    <a:masterClrMapping/>
  </p:clrMapOvr>
  <p:transition>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1255416" y="2568482"/>
            <a:ext cx="6624736" cy="3096344"/>
          </a:xfrm>
          <a:prstGeom prst="rect">
            <a:avLst/>
          </a:prstGeom>
        </p:spPr>
      </p:pic>
      <p:pic>
        <p:nvPicPr>
          <p:cNvPr id="5" name="图片 4"/>
          <p:cNvPicPr>
            <a:picLocks noChangeAspect="1"/>
          </p:cNvPicPr>
          <p:nvPr/>
        </p:nvPicPr>
        <p:blipFill>
          <a:blip r:embed="rId3"/>
          <a:stretch>
            <a:fillRect/>
          </a:stretch>
        </p:blipFill>
        <p:spPr>
          <a:xfrm>
            <a:off x="1254848" y="5373216"/>
            <a:ext cx="7087326" cy="904805"/>
          </a:xfrm>
          <a:prstGeom prst="rect">
            <a:avLst/>
          </a:prstGeom>
        </p:spPr>
      </p:pic>
    </p:spTree>
    <p:extLst>
      <p:ext uri="{BB962C8B-B14F-4D97-AF65-F5344CB8AC3E}">
        <p14:creationId xmlns:p14="http://schemas.microsoft.com/office/powerpoint/2010/main" val="3880490735"/>
      </p:ext>
    </p:extLst>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31540" y="2564904"/>
            <a:ext cx="3672408" cy="2520280"/>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在具体电子商务活动中，数据在互联网上进行传输一定</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要</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）防止</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非授权用户截获并使用</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，如敏感信息，谈判双方的秘密协议和合同、网上银行交易中的敏感数据信息，重要文件的数字签名和个人隐私等等。另外，还可以</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对</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）一些</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不愿为别人所知道的内容使用信息隐藏</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的方式进行隐藏存储。</a:t>
            </a:r>
            <a:endParaRPr kumimoji="0" lang="zh-CN" altLang="en-US" sz="2000" b="0"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p:txBody>
      </p:sp>
      <p:pic>
        <p:nvPicPr>
          <p:cNvPr id="6" name="图片 5"/>
          <p:cNvPicPr>
            <a:picLocks noChangeAspect="1"/>
          </p:cNvPicPr>
          <p:nvPr/>
        </p:nvPicPr>
        <p:blipFill>
          <a:blip r:embed="rId2"/>
          <a:stretch>
            <a:fillRect/>
          </a:stretch>
        </p:blipFill>
        <p:spPr>
          <a:xfrm>
            <a:off x="4427984" y="2826664"/>
            <a:ext cx="4128362" cy="2884492"/>
          </a:xfrm>
          <a:prstGeom prst="rect">
            <a:avLst/>
          </a:prstGeom>
        </p:spPr>
      </p:pic>
      <p:sp>
        <p:nvSpPr>
          <p:cNvPr id="12"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139952" y="2276475"/>
            <a:ext cx="4176464" cy="3888829"/>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人工智能算法</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r>
              <a:rPr lang="en-US" altLang="zh-CN" sz="2000" kern="0" dirty="0" smtClean="0">
                <a:solidFill>
                  <a:srgbClr val="C00000"/>
                </a:solidFill>
                <a:latin typeface="楷体" panose="02010609060101010101" pitchFamily="49" charset="-122"/>
                <a:ea typeface="楷体" panose="02010609060101010101" pitchFamily="49" charset="-122"/>
              </a:rPr>
              <a:t>3</a:t>
            </a:r>
            <a:r>
              <a:rPr lang="zh-CN" altLang="en-US" sz="2000" kern="0" dirty="0" smtClean="0">
                <a:solidFill>
                  <a:srgbClr val="C00000"/>
                </a:solidFill>
                <a:latin typeface="楷体" panose="02010609060101010101" pitchFamily="49" charset="-122"/>
                <a:ea typeface="楷体" panose="02010609060101010101" pitchFamily="49" charset="-122"/>
              </a:rPr>
              <a:t>）</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特别是</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深度神经网络的可解释性不佳，高维线性，大量依赖数据等固有特性，意味着人工智能系统存在一些不可避免的安全缺陷，容易受到特定攻击</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。也正因此，在一些真正重要的关键领域，比如自动驾驶、金融业务决策和医疗诊断等实际应用场景中，人工智能的进一步发展和应用还面临着很大的</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问题：</a:t>
            </a:r>
            <a:endPar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algn="just" eaLnBrk="1" hangingPunct="1">
              <a:defRPr/>
            </a:pPr>
            <a:r>
              <a:rPr lang="zh-CN" altLang="en-US" sz="2000" kern="0" dirty="0" smtClean="0">
                <a:solidFill>
                  <a:srgbClr val="C00000"/>
                </a:solidFill>
                <a:latin typeface="楷体" panose="02010609060101010101" pitchFamily="49" charset="-122"/>
                <a:ea typeface="楷体" panose="02010609060101010101" pitchFamily="49" charset="-122"/>
              </a:rPr>
              <a:t>可解释性</a:t>
            </a:r>
            <a:endParaRPr lang="en-US" altLang="zh-CN" sz="2000" kern="0" dirty="0" smtClean="0">
              <a:solidFill>
                <a:srgbClr val="C00000"/>
              </a:solidFill>
              <a:latin typeface="楷体" panose="02010609060101010101" pitchFamily="49" charset="-122"/>
              <a:ea typeface="楷体" panose="02010609060101010101" pitchFamily="49" charset="-122"/>
            </a:endParaRPr>
          </a:p>
          <a:p>
            <a:pPr marL="0" algn="just" eaLnBrk="1" hangingPunct="1">
              <a:defRPr/>
            </a:pP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鲁棒性</a:t>
            </a:r>
            <a:endPar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615" y="3117721"/>
            <a:ext cx="3241930" cy="1945158"/>
          </a:xfrm>
          <a:prstGeom prst="rect">
            <a:avLst/>
          </a:prstGeom>
        </p:spPr>
      </p:pic>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95536" y="4725144"/>
            <a:ext cx="8209607" cy="1656184"/>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    </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安全实例：</a:t>
            </a:r>
            <a:r>
              <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2017</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Face ID</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一度被称为迄今为止最安全的人工智能激活方法。苹果公司曾夸口称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Face ID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的解锁失误率仅为百万分之一。但是随后越南公司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BKAV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使用了由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3D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打印的塑料、硅胶、化妆品和一些剪纸制成的面具就成功破解了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Face ID</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，而面具的造价只有 </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150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美元。</a:t>
            </a:r>
            <a:endParaRPr kumimoji="0" lang="zh-CN" altLang="en-US" sz="2000" b="0"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endParaRPr>
          </a:p>
        </p:txBody>
      </p:sp>
      <p:pic>
        <p:nvPicPr>
          <p:cNvPr id="6146" name="Picture 2" descr="https://t12.baidu.com/it/u=2687787926,773565513&amp;fm=173&amp;s=4B208B47CFAC8F5BC7F509170100C0C2&amp;w=639&amp;h=335&amp;img.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2588508"/>
            <a:ext cx="3433813" cy="1800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0"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059113" y="3667559"/>
            <a:ext cx="4968875" cy="10842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没有网络安全就没有国家安全，没有信息化就没有现代化。</a:t>
            </a:r>
          </a:p>
        </p:txBody>
      </p:sp>
      <p:pic>
        <p:nvPicPr>
          <p:cNvPr id="6" name="图片 5"/>
          <p:cNvPicPr>
            <a:picLocks noChangeAspect="1"/>
          </p:cNvPicPr>
          <p:nvPr/>
        </p:nvPicPr>
        <p:blipFill>
          <a:blip r:embed="rId2"/>
          <a:stretch>
            <a:fillRect/>
          </a:stretch>
        </p:blipFill>
        <p:spPr>
          <a:xfrm>
            <a:off x="755576" y="3284984"/>
            <a:ext cx="1872208" cy="1939612"/>
          </a:xfrm>
          <a:prstGeom prst="rect">
            <a:avLst/>
          </a:prstGeom>
          <a:effectLst>
            <a:outerShdw blurRad="50800" dist="38100" algn="l" rotWithShape="0">
              <a:prstClr val="black">
                <a:alpha val="40000"/>
              </a:prstClr>
            </a:outerShdw>
            <a:reflection blurRad="431800" stA="52000" endA="300" endPos="6000" dir="5400000" sy="-100000" algn="bl" rotWithShape="0"/>
          </a:effectLst>
        </p:spPr>
      </p:pic>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1.1.2 </a:t>
            </a:r>
            <a:r>
              <a:rPr lang="zh-CN" altLang="en-US" sz="2400" dirty="0">
                <a:latin typeface="楷体" panose="02010609060101010101" pitchFamily="49" charset="-122"/>
                <a:ea typeface="楷体" panose="02010609060101010101" pitchFamily="49" charset="-122"/>
              </a:rPr>
              <a:t>网络安全与网络空间安全</a:t>
            </a:r>
            <a:endParaRPr lang="en-US" altLang="zh-CN" sz="2400" dirty="0">
              <a:solidFill>
                <a:srgbClr val="FF9900"/>
              </a:solidFill>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bwMode="auto">
          <a:xfrm>
            <a:off x="611188" y="2994025"/>
            <a:ext cx="8424863" cy="25923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信息安全 </a:t>
            </a:r>
            <a:r>
              <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information security</a:t>
            </a: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网络安全  </a:t>
            </a:r>
            <a:r>
              <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network security</a:t>
            </a: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网络空间安全 </a:t>
            </a:r>
            <a:r>
              <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cyber space security</a:t>
            </a: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网络安全 </a:t>
            </a:r>
            <a:r>
              <a:rPr kumimoji="0" lang="en-US" altLang="zh-CN" sz="2800" b="1"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cyber </a:t>
            </a:r>
            <a:r>
              <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security</a:t>
            </a: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6" name="Rectangle 2"/>
          <p:cNvSpPr txBox="1">
            <a:spLocks noChangeArrowheads="1"/>
          </p:cNvSpPr>
          <p:nvPr/>
        </p:nvSpPr>
        <p:spPr>
          <a:xfrm>
            <a:off x="179388" y="722313"/>
            <a:ext cx="7344940" cy="835025"/>
          </a:xfrm>
          <a:prstGeom prst="rect">
            <a:avLst/>
          </a:prstGeom>
          <a:noFill/>
          <a:ln w="9525">
            <a:noFill/>
          </a:ln>
        </p:spPr>
        <p:txBody>
          <a:bodyPr anchor="ctr" anchorCtr="0"/>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rPr>
              <a:t>1</a:t>
            </a:r>
            <a:r>
              <a:rPr kumimoji="0" lang="zh-CN" altLang="en-US" sz="3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rPr>
              <a:t>、什么是网络空间和网络空间安全</a:t>
            </a:r>
            <a:endParaRPr kumimoji="0" lang="zh-CN" altLang="en-US" sz="30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endParaRPr>
          </a:p>
        </p:txBody>
      </p:sp>
    </p:spTree>
  </p:cSld>
  <p:clrMapOvr>
    <a:masterClrMapping/>
  </p:clrMapOvr>
  <p:transition>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1.1.2 </a:t>
            </a:r>
            <a:r>
              <a:rPr lang="zh-CN" altLang="en-US" sz="2400" dirty="0">
                <a:latin typeface="楷体" panose="02010609060101010101" pitchFamily="49" charset="-122"/>
                <a:ea typeface="楷体" panose="02010609060101010101" pitchFamily="49" charset="-122"/>
              </a:rPr>
              <a:t>网络安全与网络空间安全</a:t>
            </a:r>
            <a:endParaRPr lang="en-US" altLang="zh-CN" sz="2400" dirty="0">
              <a:solidFill>
                <a:srgbClr val="FF9900"/>
              </a:solidFill>
              <a:latin typeface="楷体" panose="02010609060101010101" pitchFamily="49" charset="-122"/>
              <a:ea typeface="楷体" panose="02010609060101010101" pitchFamily="49" charset="-122"/>
            </a:endParaRPr>
          </a:p>
        </p:txBody>
      </p:sp>
      <p:sp>
        <p:nvSpPr>
          <p:cNvPr id="4" name="Rectangle 3"/>
          <p:cNvSpPr txBox="1">
            <a:spLocks noChangeArrowheads="1"/>
          </p:cNvSpPr>
          <p:nvPr/>
        </p:nvSpPr>
        <p:spPr bwMode="auto">
          <a:xfrm>
            <a:off x="611188" y="2994025"/>
            <a:ext cx="8424863" cy="25923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网络空间安全：内容、认知、情报</a:t>
            </a:r>
            <a:endParaRPr kumimoji="0" lang="en-US" altLang="zh-CN" sz="2800" b="1"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None/>
              <a:defRPr/>
            </a:pPr>
            <a:endParaRPr lang="en-US" altLang="zh-CN" sz="2800" b="1" kern="0" dirty="0">
              <a:solidFill>
                <a:srgbClr val="000000">
                  <a:lumMod val="95000"/>
                  <a:lumOff val="5000"/>
                </a:srgbClr>
              </a:solidFill>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800" b="1"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信息安全：网络、机制、系统、平台</a:t>
            </a: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6" name="Rectangle 2"/>
          <p:cNvSpPr txBox="1">
            <a:spLocks noChangeArrowheads="1"/>
          </p:cNvSpPr>
          <p:nvPr/>
        </p:nvSpPr>
        <p:spPr>
          <a:xfrm>
            <a:off x="179388" y="722313"/>
            <a:ext cx="7344940" cy="835025"/>
          </a:xfrm>
          <a:prstGeom prst="rect">
            <a:avLst/>
          </a:prstGeom>
          <a:noFill/>
          <a:ln w="9525">
            <a:noFill/>
          </a:ln>
        </p:spPr>
        <p:txBody>
          <a:bodyPr anchor="ctr" anchorCtr="0"/>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000">
                <a:solidFill>
                  <a:schemeClr val="tx2"/>
                </a:solidFill>
                <a:latin typeface="Times New Roman" panose="02020603050405020304" pitchFamily="18" charset="0"/>
                <a:ea typeface="宋体" panose="02010600030101010101" pitchFamily="2" charset="-122"/>
              </a:defRPr>
            </a:lvl5pPr>
            <a:lvl6pPr marL="4572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6pPr>
            <a:lvl7pPr marL="9144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7pPr>
            <a:lvl8pPr marL="13716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8pPr>
            <a:lvl9pPr marL="1828800" algn="ctr" rtl="0" eaLnBrk="1" fontAlgn="base" hangingPunct="1">
              <a:spcBef>
                <a:spcPct val="0"/>
              </a:spcBef>
              <a:spcAft>
                <a:spcPct val="0"/>
              </a:spcAft>
              <a:defRPr kumimoji="1" sz="4000">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3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rPr>
              <a:t>1</a:t>
            </a:r>
            <a:r>
              <a:rPr kumimoji="0" lang="zh-CN" altLang="en-US" sz="30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rPr>
              <a:t>、什么是网络空间和网络空间安全</a:t>
            </a:r>
            <a:endParaRPr kumimoji="0" lang="zh-CN" altLang="en-US" sz="3000" b="0"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2597512006"/>
      </p:ext>
    </p:extLst>
  </p:cSld>
  <p:clrMapOvr>
    <a:masterClrMapping/>
  </p:clrMapOvr>
  <p:transition>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p:cNvSpPr>
          <p:nvPr>
            <p:ph idx="1"/>
          </p:nvPr>
        </p:nvSpPr>
        <p:spPr>
          <a:xfrm>
            <a:off x="250825" y="1700213"/>
            <a:ext cx="8424863" cy="72067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1.2 </a:t>
            </a:r>
            <a:r>
              <a:rPr lang="zh-CN" altLang="en-US" sz="2600" dirty="0">
                <a:latin typeface="楷体" panose="02010609060101010101" pitchFamily="49" charset="-122"/>
                <a:ea typeface="楷体" panose="02010609060101010101" pitchFamily="49" charset="-122"/>
              </a:rPr>
              <a:t>网络空间定义</a:t>
            </a:r>
          </a:p>
        </p:txBody>
      </p:sp>
      <p:sp>
        <p:nvSpPr>
          <p:cNvPr id="4" name="Rectangle 3"/>
          <p:cNvSpPr txBox="1">
            <a:spLocks noChangeArrowheads="1"/>
          </p:cNvSpPr>
          <p:nvPr/>
        </p:nvSpPr>
        <p:spPr bwMode="auto">
          <a:xfrm>
            <a:off x="611188" y="2565401"/>
            <a:ext cx="7273180" cy="244777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网络空间是除空天地海之外的</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第五空间</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，包含了三个基本要素：</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第一个是载体</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，也就是通讯信息系统</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第二个是主体</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，也就是网民、用户</a:t>
            </a: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第三个是构造一</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个规则集合</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，用规则管理起来，我们称之为</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“网络空间”</a:t>
            </a:r>
            <a:endPar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更多的要素：内容、认知</a:t>
            </a:r>
            <a:endPar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6"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395536" y="2420888"/>
            <a:ext cx="8568952" cy="31416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网络空间安全涉及到在网络空间中</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的</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）电子</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设备</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）电子</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信息系统</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3</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）运行</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数据</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4</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）系统</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应用</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中存在的安全问题，分别对应四个层面</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设备、</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）系统、</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3</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）数据、</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4</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）应用</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。这里面包括：</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）要</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保障系统本身的安全。</a:t>
            </a:r>
          </a:p>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防治、保护、处置包括互联网、电信网、广电网、物联网、工控网、在线社交网络、计算系统、通信系统、控制系统在内的各种通信系统及其承载的数据不受损害</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加上信息内容的安全</a:t>
            </a:r>
            <a:endPar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）要</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防止利用</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信息系统和信息内容带来</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别的安全隐患。</a:t>
            </a:r>
          </a:p>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对这些信息系统的滥用会引发的政治安全、经济安全、文化安全、国防安全的相关问题。 </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9" name="Rectangle 3"/>
          <p:cNvSpPr>
            <a:spLocks noGrp="1"/>
          </p:cNvSpPr>
          <p:nvPr>
            <p:ph idx="1"/>
          </p:nvPr>
        </p:nvSpPr>
        <p:spPr>
          <a:xfrm>
            <a:off x="250825" y="1700213"/>
            <a:ext cx="8424863" cy="72067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1.3 </a:t>
            </a:r>
            <a:r>
              <a:rPr lang="zh-CN" altLang="en-US" sz="2600" dirty="0">
                <a:latin typeface="楷体" panose="02010609060101010101" pitchFamily="49" charset="-122"/>
                <a:ea typeface="楷体" panose="02010609060101010101" pitchFamily="49" charset="-122"/>
              </a:rPr>
              <a:t>网络空间安全定义</a:t>
            </a:r>
          </a:p>
        </p:txBody>
      </p:sp>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83870" y="2356485"/>
            <a:ext cx="8424863" cy="905956"/>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针对这些风险，要采取法律、管理、技术、自律等综合手段来应对，而不是仅仅是技术手段。</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
        <p:nvSpPr>
          <p:cNvPr id="5" name="等腰三角形 4"/>
          <p:cNvSpPr/>
          <p:nvPr/>
        </p:nvSpPr>
        <p:spPr>
          <a:xfrm>
            <a:off x="4519613" y="4801235"/>
            <a:ext cx="574675" cy="574675"/>
          </a:xfrm>
          <a:prstGeom prst="triangle">
            <a:avLst/>
          </a:prstGeom>
          <a:solidFill>
            <a:srgbClr val="005725">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 name="矩形 5"/>
          <p:cNvSpPr/>
          <p:nvPr/>
        </p:nvSpPr>
        <p:spPr>
          <a:xfrm rot="182300">
            <a:off x="3082925" y="4596448"/>
            <a:ext cx="3449638" cy="239713"/>
          </a:xfrm>
          <a:prstGeom prst="rect">
            <a:avLst/>
          </a:prstGeom>
          <a:solidFill>
            <a:srgbClr val="005725">
              <a:alpha val="90000"/>
            </a:srgbClr>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nvGrpSpPr>
          <p:cNvPr id="14343" name="组合 7"/>
          <p:cNvGrpSpPr/>
          <p:nvPr/>
        </p:nvGrpSpPr>
        <p:grpSpPr>
          <a:xfrm>
            <a:off x="2564765" y="3705225"/>
            <a:ext cx="1585913" cy="871538"/>
            <a:chOff x="1283646" y="-83105"/>
            <a:chExt cx="1585269" cy="872099"/>
          </a:xfrm>
        </p:grpSpPr>
        <p:sp>
          <p:nvSpPr>
            <p:cNvPr id="9" name="圆角矩形 40"/>
            <p:cNvSpPr/>
            <p:nvPr/>
          </p:nvSpPr>
          <p:spPr>
            <a:xfrm rot="198631">
              <a:off x="1405834" y="-83105"/>
              <a:ext cx="1463081" cy="813323"/>
            </a:xfrm>
            <a:prstGeom prst="roundRect">
              <a:avLst>
                <a:gd name="adj" fmla="val 10000"/>
              </a:avLst>
            </a:prstGeom>
            <a:ln>
              <a:solidFill>
                <a:schemeClr val="accent6">
                  <a:lumMod val="50000"/>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0" i="0" u="none" strike="noStrike" kern="1200" cap="none" spc="0" normalizeH="0" baseline="0" noProof="0" dirty="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rPr>
                <a:t>技术</a:t>
              </a:r>
            </a:p>
          </p:txBody>
        </p:sp>
        <p:sp>
          <p:nvSpPr>
            <p:cNvPr id="10" name="圆角矩形 4"/>
            <p:cNvSpPr/>
            <p:nvPr/>
          </p:nvSpPr>
          <p:spPr>
            <a:xfrm>
              <a:off x="1283646" y="23326"/>
              <a:ext cx="1415475" cy="7656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29540" tIns="129540" rIns="129540" bIns="129540" spcCol="1270" anchor="ctr"/>
            <a:lstStyle/>
            <a:p>
              <a:pPr marL="0" marR="0" lvl="0" indent="0" algn="ctr" defTabSz="1511300" rtl="0" eaLnBrk="0" fontAlgn="base" latinLnBrk="0" hangingPunct="0">
                <a:lnSpc>
                  <a:spcPct val="90000"/>
                </a:lnSpc>
                <a:spcBef>
                  <a:spcPct val="0"/>
                </a:spcBef>
                <a:spcAft>
                  <a:spcPct val="35000"/>
                </a:spcAft>
                <a:buClrTx/>
                <a:buSzTx/>
                <a:buFontTx/>
                <a:buNone/>
                <a:defRPr/>
              </a:pPr>
              <a:endParaRPr kumimoji="0" lang="zh-CN" altLang="en-US" sz="3400" b="0" i="0" u="none" strike="noStrike" kern="1200" cap="none" spc="0" normalizeH="0" baseline="0" noProof="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endParaRPr>
            </a:p>
          </p:txBody>
        </p:sp>
      </p:grpSp>
      <p:grpSp>
        <p:nvGrpSpPr>
          <p:cNvPr id="14344" name="组合 10"/>
          <p:cNvGrpSpPr/>
          <p:nvPr/>
        </p:nvGrpSpPr>
        <p:grpSpPr>
          <a:xfrm>
            <a:off x="5495925" y="3866198"/>
            <a:ext cx="1463675" cy="812800"/>
            <a:chOff x="1259840" y="0"/>
            <a:chExt cx="1463040" cy="812800"/>
          </a:xfrm>
        </p:grpSpPr>
        <p:sp>
          <p:nvSpPr>
            <p:cNvPr id="12" name="圆角矩形 43"/>
            <p:cNvSpPr/>
            <p:nvPr/>
          </p:nvSpPr>
          <p:spPr>
            <a:xfrm rot="205375">
              <a:off x="1259840" y="0"/>
              <a:ext cx="1463040" cy="812800"/>
            </a:xfrm>
            <a:prstGeom prst="roundRect">
              <a:avLst>
                <a:gd name="adj" fmla="val 10000"/>
              </a:avLst>
            </a:prstGeom>
            <a:ln>
              <a:solidFill>
                <a:schemeClr val="accent6">
                  <a:lumMod val="50000"/>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0" i="0" u="none" strike="noStrike" kern="1200" cap="none" spc="0" normalizeH="0" baseline="0" noProof="0" dirty="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rPr>
                <a:t>管理</a:t>
              </a:r>
            </a:p>
          </p:txBody>
        </p:sp>
        <p:sp>
          <p:nvSpPr>
            <p:cNvPr id="13" name="圆角矩形 4"/>
            <p:cNvSpPr/>
            <p:nvPr/>
          </p:nvSpPr>
          <p:spPr>
            <a:xfrm>
              <a:off x="1283643" y="23812"/>
              <a:ext cx="1415436" cy="7651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29540" tIns="129540" rIns="129540" bIns="129540" spcCol="1270" anchor="ctr"/>
            <a:lstStyle/>
            <a:p>
              <a:pPr marL="0" marR="0" lvl="0" indent="0" algn="ctr" defTabSz="1511300" rtl="0" eaLnBrk="0" fontAlgn="base" latinLnBrk="0" hangingPunct="0">
                <a:lnSpc>
                  <a:spcPct val="90000"/>
                </a:lnSpc>
                <a:spcBef>
                  <a:spcPct val="0"/>
                </a:spcBef>
                <a:spcAft>
                  <a:spcPct val="35000"/>
                </a:spcAft>
                <a:buClrTx/>
                <a:buSzTx/>
                <a:buFontTx/>
                <a:buNone/>
                <a:defRPr/>
              </a:pPr>
              <a:endParaRPr kumimoji="0" lang="zh-CN" altLang="en-US" sz="3400" b="0" i="0" u="none" strike="noStrike" kern="1200" cap="none" spc="0" normalizeH="0" baseline="0" noProof="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endParaRPr>
            </a:p>
          </p:txBody>
        </p:sp>
      </p:grpSp>
      <p:sp>
        <p:nvSpPr>
          <p:cNvPr id="2" name="文本框 1"/>
          <p:cNvSpPr txBox="1"/>
          <p:nvPr/>
        </p:nvSpPr>
        <p:spPr>
          <a:xfrm>
            <a:off x="3342005" y="5608320"/>
            <a:ext cx="2931795" cy="460375"/>
          </a:xfrm>
          <a:prstGeom prst="rect">
            <a:avLst/>
          </a:prstGeom>
          <a:noFill/>
        </p:spPr>
        <p:txBody>
          <a:bodyPr wrap="none" rtlCol="0" anchor="t">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sym typeface="+mn-ea"/>
              </a:rPr>
              <a:t>三分技术，七分管理</a:t>
            </a:r>
            <a:endParaRPr kumimoji="0" lang="zh-CN" altLang="en-US" sz="2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9" name="Rectangle 3"/>
          <p:cNvSpPr>
            <a:spLocks noGrp="1"/>
          </p:cNvSpPr>
          <p:nvPr>
            <p:ph idx="1"/>
          </p:nvPr>
        </p:nvSpPr>
        <p:spPr>
          <a:xfrm>
            <a:off x="250825" y="1700213"/>
            <a:ext cx="8424863" cy="72067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1.3 </a:t>
            </a:r>
            <a:r>
              <a:rPr lang="zh-CN" altLang="en-US" sz="2600" dirty="0">
                <a:latin typeface="楷体" panose="02010609060101010101" pitchFamily="49" charset="-122"/>
                <a:ea typeface="楷体" panose="02010609060101010101" pitchFamily="49" charset="-122"/>
              </a:rPr>
              <a:t>网络空间安全定义</a:t>
            </a:r>
          </a:p>
        </p:txBody>
      </p:sp>
      <p:sp>
        <p:nvSpPr>
          <p:cNvPr id="2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67544" y="3212976"/>
            <a:ext cx="4536504" cy="187483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1918</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年，德国人阿瑟</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谢尔比乌斯（</a:t>
            </a: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Arthur </a:t>
            </a:r>
            <a:r>
              <a:rPr kumimoji="0" lang="en-US" altLang="zh-CN" sz="2000" b="0" i="0" u="none" strike="noStrike" kern="0" cap="none" spc="0" normalizeH="0" baseline="0" noProof="0" dirty="0" err="1">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Sherbius</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）发明了一种能够进行加密和解密的密码机，叫做</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恩格尼码密码机（</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Enigma</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。谢尔比乌斯使用能够转动的</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圆盘和电路</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，创造出前所未有的高强度密码算法。</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pic>
        <p:nvPicPr>
          <p:cNvPr id="3" name="图片 2"/>
          <p:cNvPicPr>
            <a:picLocks noChangeAspect="1"/>
          </p:cNvPicPr>
          <p:nvPr/>
        </p:nvPicPr>
        <p:blipFill>
          <a:blip r:embed="rId2"/>
          <a:stretch>
            <a:fillRect/>
          </a:stretch>
        </p:blipFill>
        <p:spPr>
          <a:xfrm>
            <a:off x="5652120" y="1412776"/>
            <a:ext cx="2734808" cy="2522910"/>
          </a:xfrm>
          <a:prstGeom prst="rect">
            <a:avLst/>
          </a:prstGeom>
        </p:spPr>
      </p:pic>
      <p:sp>
        <p:nvSpPr>
          <p:cNvPr id="11"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2"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
        <p:nvSpPr>
          <p:cNvPr id="2" name="文本框 1"/>
          <p:cNvSpPr txBox="1"/>
          <p:nvPr/>
        </p:nvSpPr>
        <p:spPr>
          <a:xfrm>
            <a:off x="5364088" y="4293096"/>
            <a:ext cx="2736304"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t>转子的初始</a:t>
            </a:r>
            <a:r>
              <a:rPr lang="zh-CN" altLang="en-US" dirty="0" smtClean="0"/>
              <a:t>方向</a:t>
            </a:r>
            <a:endParaRPr lang="en-US" altLang="zh-CN" dirty="0" smtClean="0"/>
          </a:p>
          <a:p>
            <a:pPr marL="342900" indent="-342900">
              <a:buFont typeface="Arial" panose="020B0604020202020204" pitchFamily="34" charset="0"/>
              <a:buChar char="•"/>
            </a:pPr>
            <a:r>
              <a:rPr lang="zh-CN" altLang="en-US" dirty="0" smtClean="0"/>
              <a:t>转子</a:t>
            </a:r>
            <a:r>
              <a:rPr lang="zh-CN" altLang="en-US" dirty="0"/>
              <a:t>之间的相互</a:t>
            </a:r>
            <a:r>
              <a:rPr lang="zh-CN" altLang="en-US" dirty="0" smtClean="0"/>
              <a:t>位置</a:t>
            </a:r>
            <a:endParaRPr lang="en-US" altLang="zh-CN" dirty="0"/>
          </a:p>
          <a:p>
            <a:pPr marL="342900" indent="-342900">
              <a:buFont typeface="Arial" panose="020B0604020202020204" pitchFamily="34" charset="0"/>
              <a:buChar char="•"/>
            </a:pPr>
            <a:r>
              <a:rPr lang="zh-CN" altLang="en-US" dirty="0" smtClean="0"/>
              <a:t>连接</a:t>
            </a:r>
            <a:r>
              <a:rPr lang="zh-CN" altLang="en-US" dirty="0"/>
              <a:t>板的连线状况</a:t>
            </a:r>
          </a:p>
        </p:txBody>
      </p:sp>
    </p:spTree>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a:spLocks noGrp="1"/>
          </p:cNvSpPr>
          <p:nvPr>
            <p:ph idx="1"/>
          </p:nvPr>
        </p:nvSpPr>
        <p:spPr>
          <a:xfrm>
            <a:off x="250825" y="1700213"/>
            <a:ext cx="8424863" cy="72067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1.3 </a:t>
            </a:r>
            <a:r>
              <a:rPr lang="zh-CN" altLang="en-US" sz="2600" dirty="0">
                <a:latin typeface="楷体" panose="02010609060101010101" pitchFamily="49" charset="-122"/>
                <a:ea typeface="楷体" panose="02010609060101010101" pitchFamily="49" charset="-122"/>
              </a:rPr>
              <a:t>网络空间安全定义</a:t>
            </a:r>
          </a:p>
        </p:txBody>
      </p:sp>
      <p:sp>
        <p:nvSpPr>
          <p:cNvPr id="2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3" name="椭圆 2"/>
          <p:cNvSpPr/>
          <p:nvPr/>
        </p:nvSpPr>
        <p:spPr bwMode="auto">
          <a:xfrm>
            <a:off x="3275856" y="2492896"/>
            <a:ext cx="288032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Arial" panose="020B0604020202090204" pitchFamily="34" charset="0"/>
                <a:ea typeface="宋体" panose="02010600030101010101" pitchFamily="2" charset="-122"/>
              </a:rPr>
              <a:t>网络空间安全</a:t>
            </a:r>
          </a:p>
        </p:txBody>
      </p:sp>
      <p:sp>
        <p:nvSpPr>
          <p:cNvPr id="15" name="椭圆 14"/>
          <p:cNvSpPr/>
          <p:nvPr/>
        </p:nvSpPr>
        <p:spPr bwMode="auto">
          <a:xfrm>
            <a:off x="2195736" y="3573016"/>
            <a:ext cx="288032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Arial" panose="020B0604020202090204" pitchFamily="34" charset="0"/>
                <a:ea typeface="宋体" panose="02010600030101010101" pitchFamily="2" charset="-122"/>
              </a:rPr>
              <a:t>信息系统安全</a:t>
            </a:r>
          </a:p>
        </p:txBody>
      </p:sp>
      <p:sp>
        <p:nvSpPr>
          <p:cNvPr id="16" name="椭圆 15"/>
          <p:cNvSpPr/>
          <p:nvPr/>
        </p:nvSpPr>
        <p:spPr bwMode="auto">
          <a:xfrm>
            <a:off x="4716016" y="3573016"/>
            <a:ext cx="2880320" cy="792088"/>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r>
              <a:rPr kumimoji="0" lang="zh-CN" altLang="en-US" b="1" i="0" u="none" strike="noStrike" cap="none" normalizeH="0" baseline="0" dirty="0" smtClean="0">
                <a:ln>
                  <a:noFill/>
                </a:ln>
                <a:solidFill>
                  <a:schemeClr val="tx1"/>
                </a:solidFill>
                <a:effectLst/>
                <a:latin typeface="Arial" panose="020B0604020202090204" pitchFamily="34" charset="0"/>
                <a:ea typeface="宋体" panose="02010600030101010101" pitchFamily="2" charset="-122"/>
              </a:rPr>
              <a:t>信息内容安全</a:t>
            </a:r>
          </a:p>
        </p:txBody>
      </p:sp>
      <p:sp>
        <p:nvSpPr>
          <p:cNvPr id="4" name="文本框 3"/>
          <p:cNvSpPr txBox="1"/>
          <p:nvPr/>
        </p:nvSpPr>
        <p:spPr>
          <a:xfrm>
            <a:off x="2225286" y="4653136"/>
            <a:ext cx="504056" cy="830997"/>
          </a:xfrm>
          <a:prstGeom prst="rect">
            <a:avLst/>
          </a:prstGeom>
          <a:noFill/>
        </p:spPr>
        <p:txBody>
          <a:bodyPr wrap="square" rtlCol="0">
            <a:spAutoFit/>
          </a:bodyPr>
          <a:lstStyle/>
          <a:p>
            <a:r>
              <a:rPr lang="zh-CN" altLang="en-US" dirty="0" smtClean="0"/>
              <a:t>设备</a:t>
            </a:r>
            <a:endParaRPr lang="zh-CN" altLang="en-US" dirty="0"/>
          </a:p>
        </p:txBody>
      </p:sp>
      <p:sp>
        <p:nvSpPr>
          <p:cNvPr id="18" name="文本框 17"/>
          <p:cNvSpPr txBox="1"/>
          <p:nvPr/>
        </p:nvSpPr>
        <p:spPr>
          <a:xfrm>
            <a:off x="2695186" y="4653135"/>
            <a:ext cx="504056" cy="830997"/>
          </a:xfrm>
          <a:prstGeom prst="rect">
            <a:avLst/>
          </a:prstGeom>
          <a:noFill/>
        </p:spPr>
        <p:txBody>
          <a:bodyPr wrap="square" rtlCol="0">
            <a:spAutoFit/>
          </a:bodyPr>
          <a:lstStyle/>
          <a:p>
            <a:r>
              <a:rPr lang="zh-CN" altLang="en-US" dirty="0" smtClean="0"/>
              <a:t>系统</a:t>
            </a:r>
            <a:endParaRPr lang="zh-CN" altLang="en-US" dirty="0"/>
          </a:p>
        </p:txBody>
      </p:sp>
      <p:sp>
        <p:nvSpPr>
          <p:cNvPr id="21" name="文本框 20"/>
          <p:cNvSpPr txBox="1"/>
          <p:nvPr/>
        </p:nvSpPr>
        <p:spPr>
          <a:xfrm>
            <a:off x="3165086" y="4653134"/>
            <a:ext cx="504056" cy="830997"/>
          </a:xfrm>
          <a:prstGeom prst="rect">
            <a:avLst/>
          </a:prstGeom>
          <a:noFill/>
        </p:spPr>
        <p:txBody>
          <a:bodyPr wrap="square" rtlCol="0">
            <a:spAutoFit/>
          </a:bodyPr>
          <a:lstStyle/>
          <a:p>
            <a:r>
              <a:rPr lang="zh-CN" altLang="en-US" dirty="0" smtClean="0"/>
              <a:t>软件</a:t>
            </a:r>
            <a:endParaRPr lang="zh-CN" altLang="en-US" dirty="0"/>
          </a:p>
        </p:txBody>
      </p:sp>
      <p:sp>
        <p:nvSpPr>
          <p:cNvPr id="22" name="文本框 21"/>
          <p:cNvSpPr txBox="1"/>
          <p:nvPr/>
        </p:nvSpPr>
        <p:spPr>
          <a:xfrm>
            <a:off x="3599830" y="4644109"/>
            <a:ext cx="504056" cy="830997"/>
          </a:xfrm>
          <a:prstGeom prst="rect">
            <a:avLst/>
          </a:prstGeom>
          <a:noFill/>
        </p:spPr>
        <p:txBody>
          <a:bodyPr wrap="square" rtlCol="0">
            <a:spAutoFit/>
          </a:bodyPr>
          <a:lstStyle/>
          <a:p>
            <a:r>
              <a:rPr lang="zh-CN" altLang="en-US" dirty="0" smtClean="0"/>
              <a:t>硬件</a:t>
            </a:r>
            <a:endParaRPr lang="zh-CN" altLang="en-US" dirty="0"/>
          </a:p>
        </p:txBody>
      </p:sp>
      <p:sp>
        <p:nvSpPr>
          <p:cNvPr id="23" name="文本框 22"/>
          <p:cNvSpPr txBox="1"/>
          <p:nvPr/>
        </p:nvSpPr>
        <p:spPr>
          <a:xfrm>
            <a:off x="4034574" y="4653133"/>
            <a:ext cx="504056" cy="830997"/>
          </a:xfrm>
          <a:prstGeom prst="rect">
            <a:avLst/>
          </a:prstGeom>
          <a:noFill/>
        </p:spPr>
        <p:txBody>
          <a:bodyPr wrap="square" rtlCol="0">
            <a:spAutoFit/>
          </a:bodyPr>
          <a:lstStyle/>
          <a:p>
            <a:r>
              <a:rPr lang="zh-CN" altLang="en-US" dirty="0" smtClean="0"/>
              <a:t>数据</a:t>
            </a:r>
            <a:endParaRPr lang="zh-CN" altLang="en-US" dirty="0"/>
          </a:p>
        </p:txBody>
      </p:sp>
      <p:sp>
        <p:nvSpPr>
          <p:cNvPr id="24" name="文本框 23"/>
          <p:cNvSpPr txBox="1"/>
          <p:nvPr/>
        </p:nvSpPr>
        <p:spPr>
          <a:xfrm>
            <a:off x="6594040" y="4644108"/>
            <a:ext cx="504056" cy="830997"/>
          </a:xfrm>
          <a:prstGeom prst="rect">
            <a:avLst/>
          </a:prstGeom>
          <a:noFill/>
        </p:spPr>
        <p:txBody>
          <a:bodyPr wrap="square" rtlCol="0">
            <a:spAutoFit/>
          </a:bodyPr>
          <a:lstStyle/>
          <a:p>
            <a:r>
              <a:rPr lang="zh-CN" altLang="en-US" dirty="0" smtClean="0"/>
              <a:t>心理</a:t>
            </a:r>
            <a:endParaRPr lang="zh-CN" altLang="en-US" dirty="0"/>
          </a:p>
        </p:txBody>
      </p:sp>
      <p:sp>
        <p:nvSpPr>
          <p:cNvPr id="25" name="文本框 24"/>
          <p:cNvSpPr txBox="1"/>
          <p:nvPr/>
        </p:nvSpPr>
        <p:spPr>
          <a:xfrm>
            <a:off x="5511648" y="4636030"/>
            <a:ext cx="504056" cy="830997"/>
          </a:xfrm>
          <a:prstGeom prst="rect">
            <a:avLst/>
          </a:prstGeom>
          <a:noFill/>
        </p:spPr>
        <p:txBody>
          <a:bodyPr wrap="square" rtlCol="0">
            <a:spAutoFit/>
          </a:bodyPr>
          <a:lstStyle/>
          <a:p>
            <a:r>
              <a:rPr lang="zh-CN" altLang="en-US" dirty="0" smtClean="0"/>
              <a:t>情报</a:t>
            </a:r>
            <a:endParaRPr lang="zh-CN" altLang="en-US" dirty="0"/>
          </a:p>
        </p:txBody>
      </p:sp>
      <p:sp>
        <p:nvSpPr>
          <p:cNvPr id="26" name="文本框 25"/>
          <p:cNvSpPr txBox="1"/>
          <p:nvPr/>
        </p:nvSpPr>
        <p:spPr>
          <a:xfrm>
            <a:off x="6089984" y="4653133"/>
            <a:ext cx="504056" cy="830997"/>
          </a:xfrm>
          <a:prstGeom prst="rect">
            <a:avLst/>
          </a:prstGeom>
          <a:noFill/>
        </p:spPr>
        <p:txBody>
          <a:bodyPr wrap="square" rtlCol="0">
            <a:spAutoFit/>
          </a:bodyPr>
          <a:lstStyle/>
          <a:p>
            <a:r>
              <a:rPr lang="zh-CN" altLang="en-US" dirty="0" smtClean="0"/>
              <a:t>认知</a:t>
            </a:r>
            <a:endParaRPr lang="zh-CN" altLang="en-US" dirty="0"/>
          </a:p>
        </p:txBody>
      </p:sp>
    </p:spTree>
    <p:extLst>
      <p:ext uri="{BB962C8B-B14F-4D97-AF65-F5344CB8AC3E}">
        <p14:creationId xmlns:p14="http://schemas.microsoft.com/office/powerpoint/2010/main" val="3489454015"/>
      </p:ext>
    </p:extLst>
  </p:cSld>
  <p:clrMapOvr>
    <a:masterClrMapping/>
  </p:clrMapOvr>
  <p:transition>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65188"/>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592137" y="2567099"/>
            <a:ext cx="7959725"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sz="2000" b="1"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“没有网络安全就没有国家安全，没有信息化就没有现代化。</a:t>
            </a:r>
            <a:r>
              <a:rPr kumimoji="0" lang="zh-CN" altLang="en-US" sz="2000"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rPr>
              <a:t>”</a:t>
            </a:r>
          </a:p>
          <a:p>
            <a:pPr marL="0" marR="0" lvl="0" indent="342265" algn="just" defTabSz="914400" rtl="0" eaLnBrk="1" fontAlgn="base" latinLnBrk="0" hangingPunct="1">
              <a:lnSpc>
                <a:spcPct val="100000"/>
              </a:lnSpc>
              <a:spcBef>
                <a:spcPts val="25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近年来，中央关于信息安全的政策不断加码，网络安全已上升到要求。最近两年，我国先后出台了一系列网络安全法国家战略。党的十八大以来，以习近平同志为核心的党中央从</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总体国家安全观</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出发，对加强网络安全法制建设提出了明确的律法规和政策文件，积极打造安全稳定的网络空间。</a:t>
            </a:r>
          </a:p>
        </p:txBody>
      </p:sp>
    </p:spTree>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65188"/>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542106" y="2389007"/>
            <a:ext cx="7842299"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1.</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《中华人民共和国网络安全法》</a:t>
            </a: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2017年6月1日正式实施，明确了部门、企业、社会组织和个人的权利、义务和责任；规定了国家网络安全工作的基本原则、主要任务和重大指导思想、理念；为政府部门的工作提供了法律依据；建立了国家网络安全的一系列基本制度。</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2. 《</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中华人民共和国密码法</a:t>
            </a: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a:t>
            </a: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26</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日通过，为我们加强新时代密码工作提供了强大的法律武器。提升密码工作的科学化、规范化、法治化水平，有力促进密码技术进步、产业发展和规范应用。</a:t>
            </a:r>
            <a:endPar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59149"/>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573922" y="2437546"/>
            <a:ext cx="7996156"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3.</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网络安全等级保护制度</a:t>
            </a: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2.0</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系列标准</a:t>
            </a: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5</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13</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信息安全技术网络安全等级保护</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基本要求</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信息安全技术网络安全等级保护</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测评要求</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信息安全技术网络安全等级保护</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安全设计技术要求</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三项国家标准正式发布，于</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12</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日正式实施。在等保</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的基础上扩大了保护对象的范围、丰富了保护方法、增加了技术标准。</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4.</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《关键信息基础设施安全保护条例</a:t>
            </a: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a:t>
            </a: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2021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日起施行，是我国首部专门针对</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关键信息基础设施</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安全保护工作的行政法规，为开展关键信息基础设施安全保护工作提供了基本遵循。</a:t>
            </a:r>
            <a:endParaRPr kumimoji="0" lang="zh-CN" altLang="en-US" sz="20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endParaRPr kumimoji="0" lang="en-US" altLang="zh-CN" sz="23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65188"/>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609641" y="2535238"/>
            <a:ext cx="7924718"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5.</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《中华人民共和国电子签名法》</a:t>
            </a: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2004</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日通过，自</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2005</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4</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日起施行。当前版本为</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4</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23</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日修正。规范电子签名行为，确立电子签名的法律效力，维护有关各方的合法权益。</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6.</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《中华人民共和国数据安全法</a:t>
            </a: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a:t>
            </a: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2021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6</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日通过，自</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2021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日起施行。规范数据处理活动，保障数据安全，促进数据开发利用，</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保护个人、组织的合法权益，维护国家主权、安全和发展利益</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a:t>
            </a:r>
            <a:endPar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endParaRP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搜索引擎、电子商务中的个人信息</a:t>
            </a:r>
            <a:endPar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p:nvPr>
        </p:nvSpPr>
        <p:spPr>
          <a:xfrm>
            <a:off x="-1044624" y="865188"/>
            <a:ext cx="842486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1.4 </a:t>
            </a:r>
            <a:r>
              <a:rPr lang="zh-CN" altLang="en-US" sz="2600" dirty="0">
                <a:latin typeface="楷体" panose="02010609060101010101" pitchFamily="49" charset="-122"/>
                <a:ea typeface="楷体" panose="02010609060101010101" pitchFamily="49" charset="-122"/>
              </a:rPr>
              <a:t>我国网络空间安全有关政策制度和方法</a:t>
            </a:r>
            <a:endParaRPr lang="en-US" altLang="zh-CN" sz="26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609641" y="2535238"/>
            <a:ext cx="7924718" cy="356552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7.《</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中华人民共和国计算机信息系统安全保护条例</a:t>
            </a: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a:t>
            </a:r>
          </a:p>
          <a:p>
            <a:pPr marL="0" marR="0" lvl="0" indent="457200"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1994</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日发布，</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日修订，</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保护计算机信息系统</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的安全，促进计算机的应用和发展，保障社会主义现代化建设的顺利进行。</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ts val="0"/>
              </a:spcBef>
              <a:spcAft>
                <a:spcPct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8.《</a:t>
            </a:r>
            <a:r>
              <a:rPr kumimoji="0" lang="zh-CN" altLang="en-US"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公安机关互联网安全监督检查规定</a:t>
            </a:r>
            <a:r>
              <a:rPr kumimoji="0" lang="en-US" altLang="zh-CN" sz="2000" b="1"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a:t>
            </a:r>
          </a:p>
          <a:p>
            <a:pPr marL="0" marR="0" lvl="0" indent="342265" algn="just" defTabSz="914400" rtl="0" eaLnBrk="1" fontAlgn="base" latinLnBrk="0" hangingPunct="1">
              <a:lnSpc>
                <a:spcPct val="100000"/>
              </a:lnSpc>
              <a:spcBef>
                <a:spcPts val="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2018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日发布。明确了公安机关在检查过程中的检查对象及检查内容，规范了相关流程，明确了网络运营者的法律责任，阐释了相关的监管要求，有助于责任落地。</a:t>
            </a:r>
          </a:p>
          <a:p>
            <a:pPr marL="0" marR="0" lvl="0" indent="457200" algn="just" defTabSz="914400" rtl="0" eaLnBrk="1" fontAlgn="base" latinLnBrk="0" hangingPunct="1">
              <a:lnSpc>
                <a:spcPct val="100000"/>
              </a:lnSpc>
              <a:spcBef>
                <a:spcPts val="0"/>
              </a:spcBef>
              <a:spcAft>
                <a:spcPct val="0"/>
              </a:spcAft>
              <a:buClrTx/>
              <a:buSzTx/>
              <a:buFontTx/>
              <a:buNone/>
              <a:defRPr/>
            </a:pPr>
            <a:endParaRPr kumimoji="0" lang="en-US" altLang="zh-CN" sz="24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29699" name="Rectangle 3"/>
          <p:cNvSpPr>
            <a:spLocks noGrp="1"/>
          </p:cNvSpPr>
          <p:nvPr>
            <p:ph idx="1"/>
          </p:nvPr>
        </p:nvSpPr>
        <p:spPr>
          <a:xfrm>
            <a:off x="250825" y="1665288"/>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2.1 </a:t>
            </a:r>
            <a:r>
              <a:rPr lang="zh-CN" altLang="en-US" sz="2600" dirty="0">
                <a:latin typeface="楷体" panose="02010609060101010101" pitchFamily="49" charset="-122"/>
                <a:ea typeface="楷体" panose="02010609060101010101" pitchFamily="49" charset="-122"/>
              </a:rPr>
              <a:t>网络安全现状</a:t>
            </a:r>
            <a:endParaRPr lang="en-US" altLang="zh-CN" sz="2600" dirty="0">
              <a:latin typeface="楷体" panose="02010609060101010101" pitchFamily="49" charset="-122"/>
              <a:ea typeface="楷体" panose="02010609060101010101" pitchFamily="49" charset="-122"/>
            </a:endParaRPr>
          </a:p>
          <a:p>
            <a:pPr algn="just" eaLnBrk="1" hangingPunct="1">
              <a:buNone/>
            </a:pPr>
            <a:endParaRPr lang="en-US" altLang="zh-CN" sz="2800" b="1" dirty="0">
              <a:solidFill>
                <a:srgbClr val="FF9900"/>
              </a:solidFill>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539551" y="2013340"/>
            <a:ext cx="8424863" cy="1008881"/>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随着网络技术的发展，</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网络空间安全问题也更加</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突出：</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）网络</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犯罪日益严重</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）网络</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恐怖主义屡剿不绝</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，特别是在一些大国将网络空间列为军事作战领域之后</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3</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）网络</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军事化更助长了其复杂性</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p>
        </p:txBody>
      </p:sp>
      <p:sp>
        <p:nvSpPr>
          <p:cNvPr id="5" name="Rectangle 3"/>
          <p:cNvSpPr txBox="1">
            <a:spLocks noChangeArrowheads="1"/>
          </p:cNvSpPr>
          <p:nvPr/>
        </p:nvSpPr>
        <p:spPr bwMode="auto">
          <a:xfrm>
            <a:off x="539551" y="3022221"/>
            <a:ext cx="8424863" cy="3287099"/>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工业基础网络设施</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中关键应用或系统的故障将可能导致人员伤亡、严重的经济损失、基础设施被破坏、危及公众生活及国家安全。</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目前的</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网络服务</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存在的风险和威胁正阻碍着企业信息化、电子商务和电子政务普及的进程。</a:t>
            </a:r>
            <a:endPar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网络隐私</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遭到侵犯的现象层出不穷，网络隐私的重要性也逐渐被大众所重视，被社会各界所关注。</a:t>
            </a: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信息战</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是为夺取和保持信息权而进行的斗争，对国家军事、经济的抗衡起着举足轻重的作用</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endPar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认知战</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是争取舆论支持、心理认可而进行的斗争，对国家长期稳定发展具有重大作用</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114300" marR="0" lvl="0" indent="-4572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2.2 </a:t>
            </a:r>
            <a:r>
              <a:rPr lang="zh-CN" altLang="en-US" sz="2600" dirty="0">
                <a:latin typeface="楷体" panose="02010609060101010101" pitchFamily="49" charset="-122"/>
                <a:ea typeface="楷体" panose="02010609060101010101" pitchFamily="49" charset="-122"/>
              </a:rPr>
              <a:t>网络安全事件</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2.2.1 </a:t>
            </a:r>
            <a:r>
              <a:rPr lang="zh-CN" altLang="en-US" sz="2400" dirty="0">
                <a:latin typeface="楷体" panose="02010609060101010101" pitchFamily="49" charset="-122"/>
                <a:ea typeface="楷体" panose="02010609060101010101" pitchFamily="49" charset="-122"/>
              </a:rPr>
              <a:t>网络病毒</a:t>
            </a:r>
            <a:endParaRPr lang="en-US" altLang="zh-CN" sz="2400" dirty="0">
              <a:latin typeface="楷体" panose="02010609060101010101" pitchFamily="49" charset="-122"/>
              <a:ea typeface="楷体" panose="02010609060101010101" pitchFamily="49" charset="-122"/>
            </a:endParaRPr>
          </a:p>
        </p:txBody>
      </p:sp>
      <p:sp>
        <p:nvSpPr>
          <p:cNvPr id="7" name="Rectangle 3"/>
          <p:cNvSpPr txBox="1">
            <a:spLocks noChangeArrowheads="1"/>
          </p:cNvSpPr>
          <p:nvPr/>
        </p:nvSpPr>
        <p:spPr bwMode="auto">
          <a:xfrm>
            <a:off x="395288" y="4941168"/>
            <a:ext cx="5678488" cy="1511300"/>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2010</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年，美国曾利用蠕虫病毒</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攻击伊朗的铀浓缩设备，造成伊朗核电站推迟发电。</a:t>
            </a:r>
          </a:p>
        </p:txBody>
      </p:sp>
      <p:pic>
        <p:nvPicPr>
          <p:cNvPr id="32773" name="Picture 2" descr="https://img0.baidu.com/it/u=1368165026,1165409866&amp;fm=26&amp;fmt=auto&amp;gp=0.jpg"/>
          <p:cNvPicPr>
            <a:picLocks noChangeAspect="1"/>
          </p:cNvPicPr>
          <p:nvPr/>
        </p:nvPicPr>
        <p:blipFill>
          <a:blip r:embed="rId2"/>
          <a:stretch>
            <a:fillRect/>
          </a:stretch>
        </p:blipFill>
        <p:spPr>
          <a:xfrm>
            <a:off x="6369050" y="4848125"/>
            <a:ext cx="2603500" cy="1465262"/>
          </a:xfrm>
          <a:prstGeom prst="rect">
            <a:avLst/>
          </a:prstGeom>
          <a:noFill/>
          <a:ln w="9525">
            <a:noFill/>
          </a:ln>
        </p:spPr>
      </p:pic>
      <p:pic>
        <p:nvPicPr>
          <p:cNvPr id="32774" name="图片 1"/>
          <p:cNvPicPr>
            <a:picLocks noChangeAspect="1"/>
          </p:cNvPicPr>
          <p:nvPr/>
        </p:nvPicPr>
        <p:blipFill>
          <a:blip r:embed="rId3"/>
          <a:stretch>
            <a:fillRect/>
          </a:stretch>
        </p:blipFill>
        <p:spPr>
          <a:xfrm>
            <a:off x="395288" y="2995613"/>
            <a:ext cx="2511425" cy="1336675"/>
          </a:xfrm>
          <a:prstGeom prst="rect">
            <a:avLst/>
          </a:prstGeom>
          <a:noFill/>
          <a:ln w="9525">
            <a:noFill/>
          </a:ln>
        </p:spPr>
      </p:pic>
      <p:sp>
        <p:nvSpPr>
          <p:cNvPr id="10" name="Rectangle 3"/>
          <p:cNvSpPr txBox="1">
            <a:spLocks noChangeArrowheads="1"/>
          </p:cNvSpPr>
          <p:nvPr/>
        </p:nvSpPr>
        <p:spPr bwMode="auto">
          <a:xfrm>
            <a:off x="3051175" y="2994025"/>
            <a:ext cx="5921375" cy="115163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1971</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年，可能是人类所知的第一个病毒类程序爬行者</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Creeper</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诞生</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，这个程序基本上都称不上是病毒程序，更确切的来说，它就是一段恶意代码。</a:t>
            </a:r>
          </a:p>
        </p:txBody>
      </p:sp>
      <p:sp>
        <p:nvSpPr>
          <p:cNvPr id="9"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333375" y="2853055"/>
            <a:ext cx="5966817" cy="151288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2016</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25</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日，以色列能源与水力基础设施部部长</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Yuval Steinitz</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披露称，</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该国电力供应系统受到重大网络攻击侵袭，并确认是有史以来出现过的规模最大的网络攻击。</a:t>
            </a:r>
          </a:p>
        </p:txBody>
      </p:sp>
      <p:pic>
        <p:nvPicPr>
          <p:cNvPr id="33798" name="图片 5"/>
          <p:cNvPicPr>
            <a:picLocks noChangeAspect="1"/>
          </p:cNvPicPr>
          <p:nvPr/>
        </p:nvPicPr>
        <p:blipFill>
          <a:blip r:embed="rId2"/>
          <a:stretch>
            <a:fillRect/>
          </a:stretch>
        </p:blipFill>
        <p:spPr>
          <a:xfrm>
            <a:off x="333375" y="4451350"/>
            <a:ext cx="1825625" cy="1612900"/>
          </a:xfrm>
          <a:prstGeom prst="rect">
            <a:avLst/>
          </a:prstGeom>
          <a:noFill/>
          <a:ln w="9525">
            <a:noFill/>
          </a:ln>
        </p:spPr>
      </p:pic>
      <p:sp>
        <p:nvSpPr>
          <p:cNvPr id="8" name="Rectangle 3"/>
          <p:cNvSpPr txBox="1">
            <a:spLocks noChangeArrowheads="1"/>
          </p:cNvSpPr>
          <p:nvPr/>
        </p:nvSpPr>
        <p:spPr bwMode="auto">
          <a:xfrm>
            <a:off x="2267744" y="4725144"/>
            <a:ext cx="6516688" cy="1264319"/>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2018</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8</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月</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3</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日晚间，台积电公司工控系统部分电脑及厂房机台遭病毒感染</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，此次病毒感染的原因为新机台在安装软件的过程中操作失误，因此病毒在新机台连接到内网时发生病毒扩散。</a:t>
            </a:r>
          </a:p>
          <a:p>
            <a:pPr marL="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pic>
        <p:nvPicPr>
          <p:cNvPr id="10" name="图片 9"/>
          <p:cNvPicPr>
            <a:picLocks noChangeAspect="1"/>
          </p:cNvPicPr>
          <p:nvPr/>
        </p:nvPicPr>
        <p:blipFill>
          <a:blip r:embed="rId3"/>
          <a:stretch>
            <a:fillRect/>
          </a:stretch>
        </p:blipFill>
        <p:spPr>
          <a:xfrm>
            <a:off x="6516216" y="2852738"/>
            <a:ext cx="2076329" cy="1374722"/>
          </a:xfrm>
          <a:prstGeom prst="rect">
            <a:avLst/>
          </a:prstGeom>
        </p:spPr>
      </p:pic>
      <p:sp>
        <p:nvSpPr>
          <p:cNvPr id="13"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2.2 </a:t>
            </a:r>
            <a:r>
              <a:rPr lang="zh-CN" altLang="en-US" sz="2600" dirty="0">
                <a:latin typeface="楷体" panose="02010609060101010101" pitchFamily="49" charset="-122"/>
                <a:ea typeface="楷体" panose="02010609060101010101" pitchFamily="49" charset="-122"/>
              </a:rPr>
              <a:t>网络安全事件</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2.2.2 </a:t>
            </a:r>
            <a:r>
              <a:rPr lang="zh-CN" altLang="en-US" sz="2400" dirty="0">
                <a:latin typeface="楷体" panose="02010609060101010101" pitchFamily="49" charset="-122"/>
                <a:ea typeface="楷体" panose="02010609060101010101" pitchFamily="49" charset="-122"/>
              </a:rPr>
              <a:t>工业控制</a:t>
            </a:r>
            <a:endParaRPr lang="en-US" altLang="zh-CN" sz="2400" dirty="0">
              <a:latin typeface="楷体" panose="02010609060101010101" pitchFamily="49" charset="-122"/>
              <a:ea typeface="楷体" panose="02010609060101010101" pitchFamily="49" charset="-122"/>
            </a:endParaRPr>
          </a:p>
        </p:txBody>
      </p:sp>
      <p:sp>
        <p:nvSpPr>
          <p:cNvPr id="14"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2290763" y="2413161"/>
            <a:ext cx="6664325" cy="116172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1</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 </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2020</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月，亚马逊网络服务</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(AWS)</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成为大规模分布式拒绝服务</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err="1">
                <a:ln>
                  <a:noFill/>
                </a:ln>
                <a:solidFill>
                  <a:srgbClr val="C00000"/>
                </a:solidFill>
                <a:effectLst/>
                <a:uLnTx/>
                <a:uFillTx/>
                <a:latin typeface="楷体" panose="02010609060101010101" pitchFamily="49" charset="-122"/>
                <a:ea typeface="楷体" panose="02010609060101010101" pitchFamily="49" charset="-122"/>
                <a:cs typeface="+mn-cs"/>
              </a:rPr>
              <a:t>DDoS</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攻击的目标</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rPr>
              <a:t>DDoS</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攻击在一周内造成了三天的威胁加剧，被认为是历史上最大的</a:t>
            </a:r>
            <a:r>
              <a:rPr kumimoji="0" lang="en-US" altLang="zh-CN" sz="2000" b="0" i="0" u="none" strike="noStrike" kern="0" cap="none" spc="0" normalizeH="0" baseline="0" noProof="0" dirty="0" err="1">
                <a:ln>
                  <a:noFill/>
                </a:ln>
                <a:solidFill>
                  <a:srgbClr val="000000"/>
                </a:solidFill>
                <a:effectLst/>
                <a:uLnTx/>
                <a:uFillTx/>
                <a:latin typeface="楷体" panose="02010609060101010101" pitchFamily="49" charset="-122"/>
                <a:ea typeface="楷体" panose="02010609060101010101" pitchFamily="49" charset="-122"/>
                <a:cs typeface="+mn-cs"/>
              </a:rPr>
              <a:t>DDoS</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攻击之一。</a:t>
            </a:r>
          </a:p>
        </p:txBody>
      </p:sp>
      <p:pic>
        <p:nvPicPr>
          <p:cNvPr id="34821" name="图片 8"/>
          <p:cNvPicPr>
            <a:picLocks noChangeAspect="1"/>
          </p:cNvPicPr>
          <p:nvPr/>
        </p:nvPicPr>
        <p:blipFill>
          <a:blip r:embed="rId2"/>
          <a:stretch>
            <a:fillRect/>
          </a:stretch>
        </p:blipFill>
        <p:spPr>
          <a:xfrm>
            <a:off x="849379" y="2671409"/>
            <a:ext cx="1127125" cy="1127125"/>
          </a:xfrm>
          <a:prstGeom prst="rect">
            <a:avLst/>
          </a:prstGeom>
          <a:noFill/>
          <a:ln w="9525">
            <a:noFill/>
          </a:ln>
        </p:spPr>
      </p:pic>
      <p:pic>
        <p:nvPicPr>
          <p:cNvPr id="34822" name="图片 9"/>
          <p:cNvPicPr>
            <a:picLocks noChangeAspect="1"/>
          </p:cNvPicPr>
          <p:nvPr/>
        </p:nvPicPr>
        <p:blipFill>
          <a:blip r:embed="rId3"/>
          <a:stretch>
            <a:fillRect/>
          </a:stretch>
        </p:blipFill>
        <p:spPr>
          <a:xfrm>
            <a:off x="6659563" y="4797425"/>
            <a:ext cx="2295525" cy="1193800"/>
          </a:xfrm>
          <a:prstGeom prst="rect">
            <a:avLst/>
          </a:prstGeom>
          <a:noFill/>
          <a:ln w="9525">
            <a:noFill/>
          </a:ln>
        </p:spPr>
      </p:pic>
      <p:sp>
        <p:nvSpPr>
          <p:cNvPr id="11" name="Rectangle 3"/>
          <p:cNvSpPr txBox="1">
            <a:spLocks noChangeArrowheads="1"/>
          </p:cNvSpPr>
          <p:nvPr/>
        </p:nvSpPr>
        <p:spPr bwMode="auto">
          <a:xfrm>
            <a:off x="467544" y="4037782"/>
            <a:ext cx="6120680" cy="2055514"/>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indent="0" algn="just" eaLnBrk="1" hangingPunct="1">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a:t>
            </a:r>
            <a:r>
              <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err="1">
                <a:ln>
                  <a:noFill/>
                </a:ln>
                <a:solidFill>
                  <a:srgbClr val="C00000"/>
                </a:solidFill>
                <a:effectLst/>
                <a:uLnTx/>
                <a:uFillTx/>
                <a:latin typeface="楷体" panose="02010609060101010101" pitchFamily="49" charset="-122"/>
                <a:ea typeface="楷体" panose="02010609060101010101" pitchFamily="49" charset="-122"/>
                <a:cs typeface="+mn-cs"/>
              </a:rPr>
              <a:t>GandCrab</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勒索病毒绝对是</a:t>
            </a:r>
            <a:r>
              <a:rPr kumimoji="0" lang="en-US" altLang="zh-CN"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2019</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年最传奇的角色</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，其波及罗纳尼亚、巴西、印度等数十国家地区，全球累计超过</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150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万用户受到感染</a:t>
            </a:r>
            <a:r>
              <a:rPr kumimoji="0" lang="zh-CN" altLang="en-US"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a:t>
            </a:r>
            <a:endParaRPr kumimoji="0" lang="en-US" altLang="zh-CN"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endParaRPr>
          </a:p>
          <a:p>
            <a:pPr marL="0" indent="0" algn="just" eaLnBrk="1" hangingPunct="1">
              <a:buNone/>
              <a:defRPr/>
            </a:pPr>
            <a:endParaRPr kumimoji="0" lang="en-US" altLang="zh-CN"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endParaRPr>
          </a:p>
          <a:p>
            <a:pPr algn="just" eaLnBrk="1" hangingPunct="1">
              <a:defRPr/>
            </a:pPr>
            <a:r>
              <a:rPr lang="zh-CN" altLang="en-US" sz="2000" dirty="0" smtClean="0">
                <a:solidFill>
                  <a:srgbClr val="C00000"/>
                </a:solidFill>
                <a:latin typeface="Helvetica Neue"/>
              </a:rPr>
              <a:t>传播方式：漏洞</a:t>
            </a:r>
            <a:r>
              <a:rPr lang="zh-CN" altLang="en-US" sz="2000" dirty="0">
                <a:solidFill>
                  <a:srgbClr val="C00000"/>
                </a:solidFill>
                <a:latin typeface="Helvetica Neue"/>
              </a:rPr>
              <a:t>、邮件和广告</a:t>
            </a:r>
            <a:r>
              <a:rPr lang="zh-CN" altLang="en-US" sz="2000" dirty="0" smtClean="0">
                <a:solidFill>
                  <a:srgbClr val="C00000"/>
                </a:solidFill>
                <a:latin typeface="Helvetica Neue"/>
              </a:rPr>
              <a:t>推广</a:t>
            </a:r>
            <a:endParaRPr lang="en-US" altLang="zh-CN" sz="2000" dirty="0" smtClean="0">
              <a:solidFill>
                <a:srgbClr val="C00000"/>
              </a:solidFill>
              <a:latin typeface="Helvetica Neue"/>
            </a:endParaRPr>
          </a:p>
          <a:p>
            <a:pPr algn="just" eaLnBrk="1" hangingPunct="1">
              <a:defRPr/>
            </a:pPr>
            <a:r>
              <a:rPr lang="zh-CN" altLang="en-US" sz="2000" dirty="0" smtClean="0">
                <a:solidFill>
                  <a:srgbClr val="C00000"/>
                </a:solidFill>
                <a:latin typeface="Helvetica Neue"/>
              </a:rPr>
              <a:t>加密</a:t>
            </a:r>
            <a:r>
              <a:rPr lang="en-US" altLang="zh-CN" sz="2000" dirty="0" smtClean="0">
                <a:solidFill>
                  <a:srgbClr val="C00000"/>
                </a:solidFill>
                <a:latin typeface="Helvetica Neue"/>
              </a:rPr>
              <a:t>office</a:t>
            </a:r>
            <a:r>
              <a:rPr lang="zh-CN" altLang="en-US" sz="2000" dirty="0" smtClean="0">
                <a:solidFill>
                  <a:srgbClr val="C00000"/>
                </a:solidFill>
                <a:latin typeface="Helvetica Neue"/>
              </a:rPr>
              <a:t>文档和图片</a:t>
            </a:r>
            <a:endParaRPr lang="en-US" altLang="zh-CN" sz="2000" dirty="0" smtClean="0">
              <a:solidFill>
                <a:srgbClr val="C00000"/>
              </a:solidFill>
              <a:latin typeface="Helvetica Neue"/>
            </a:endParaRPr>
          </a:p>
          <a:p>
            <a:pPr algn="just" eaLnBrk="1" hangingPunct="1">
              <a:defRPr/>
            </a:pPr>
            <a:endParaRPr lang="zh-CN" altLang="en-US" sz="2000" dirty="0"/>
          </a:p>
          <a:p>
            <a:pPr marL="0" marR="0" lvl="0" indent="0" algn="just" defTabSz="914400" rtl="0" eaLnBrk="1" fontAlgn="base" latinLnBrk="0" hangingPunct="1">
              <a:lnSpc>
                <a:spcPct val="100000"/>
              </a:lnSpc>
              <a:spcBef>
                <a:spcPct val="20000"/>
              </a:spcBef>
              <a:spcAft>
                <a:spcPct val="0"/>
              </a:spcAft>
              <a:buClrTx/>
              <a:buSzTx/>
              <a:buFontTx/>
              <a:buNone/>
              <a:defRPr/>
            </a:pP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sp>
        <p:nvSpPr>
          <p:cNvPr id="12"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2.2 </a:t>
            </a:r>
            <a:r>
              <a:rPr lang="zh-CN" altLang="en-US" sz="2600" dirty="0">
                <a:latin typeface="楷体" panose="02010609060101010101" pitchFamily="49" charset="-122"/>
                <a:ea typeface="楷体" panose="02010609060101010101" pitchFamily="49" charset="-122"/>
              </a:rPr>
              <a:t>网络安全事件</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2.2.3 </a:t>
            </a:r>
            <a:r>
              <a:rPr lang="zh-CN" altLang="en-US" sz="2400" dirty="0">
                <a:latin typeface="楷体" panose="02010609060101010101" pitchFamily="49" charset="-122"/>
                <a:ea typeface="楷体" panose="02010609060101010101" pitchFamily="49" charset="-122"/>
              </a:rPr>
              <a:t>网络服务</a:t>
            </a:r>
            <a:endParaRPr lang="en-US" altLang="zh-CN" sz="2400" dirty="0">
              <a:latin typeface="楷体" panose="02010609060101010101" pitchFamily="49" charset="-122"/>
              <a:ea typeface="楷体" panose="02010609060101010101" pitchFamily="49" charset="-122"/>
            </a:endParaRPr>
          </a:p>
        </p:txBody>
      </p:sp>
      <p:sp>
        <p:nvSpPr>
          <p:cNvPr id="13"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95536" y="2853212"/>
            <a:ext cx="3888432" cy="237598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    </a:t>
            </a:r>
            <a:r>
              <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两次海湾战争中美国都实施了信息战。美国、韩国、以色列都成立了网络作战部队</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a:t>
            </a:r>
            <a:endPar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algn="just" eaLnBrk="1" hangingPunct="1">
              <a:defRPr/>
            </a:pPr>
            <a:r>
              <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1991</a:t>
            </a:r>
            <a:r>
              <a:rPr kumimoji="0" lang="zh-CN" altLang="en-US"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rPr>
              <a:t>年，多国对伊拉克入侵科威特的战争</a:t>
            </a:r>
            <a:endParaRPr kumimoji="0" lang="en-US" altLang="zh-CN" sz="2000" b="0" i="0" u="none" strike="noStrike" kern="0" cap="none" spc="0" normalizeH="0" baseline="0" noProof="0" dirty="0" smtClean="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a:p>
            <a:pPr algn="just" eaLnBrk="1" hangingPunct="1">
              <a:defRPr/>
            </a:pPr>
            <a:r>
              <a:rPr lang="en-US" altLang="zh-CN" sz="2000" kern="0" dirty="0" smtClean="0">
                <a:solidFill>
                  <a:srgbClr val="000000">
                    <a:lumMod val="95000"/>
                    <a:lumOff val="5000"/>
                  </a:srgbClr>
                </a:solidFill>
                <a:latin typeface="楷体" panose="02010609060101010101" pitchFamily="49" charset="-122"/>
                <a:ea typeface="楷体" panose="02010609060101010101" pitchFamily="49" charset="-122"/>
              </a:rPr>
              <a:t>2003</a:t>
            </a:r>
            <a:r>
              <a:rPr lang="zh-CN" altLang="en-US" sz="2000" kern="0" dirty="0" smtClean="0">
                <a:solidFill>
                  <a:srgbClr val="000000">
                    <a:lumMod val="95000"/>
                    <a:lumOff val="5000"/>
                  </a:srgbClr>
                </a:solidFill>
                <a:latin typeface="楷体" panose="02010609060101010101" pitchFamily="49" charset="-122"/>
                <a:ea typeface="楷体" panose="02010609060101010101" pitchFamily="49" charset="-122"/>
              </a:rPr>
              <a:t>年，美国入侵伊拉克，理由大规模杀伤武器</a:t>
            </a:r>
            <a:endParaRPr kumimoji="0" lang="zh-CN" altLang="en-US" sz="2000" b="0" i="0" u="none" strike="noStrike" kern="0" cap="none" spc="0" normalizeH="0" baseline="0" noProof="0" dirty="0">
              <a:ln>
                <a:noFill/>
              </a:ln>
              <a:solidFill>
                <a:srgbClr val="000000">
                  <a:lumMod val="95000"/>
                  <a:lumOff val="5000"/>
                </a:srgbClr>
              </a:solidFill>
              <a:effectLst/>
              <a:uLnTx/>
              <a:uFillTx/>
              <a:latin typeface="楷体" panose="02010609060101010101" pitchFamily="49" charset="-122"/>
              <a:ea typeface="楷体" panose="02010609060101010101" pitchFamily="49"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1557338"/>
            <a:ext cx="3664114" cy="4199074"/>
          </a:xfrm>
          <a:prstGeom prst="rect">
            <a:avLst/>
          </a:prstGeom>
        </p:spPr>
      </p:pic>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498975" y="2708982"/>
            <a:ext cx="4176713" cy="3600338"/>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美国国家安全局（</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NSA</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）和联邦调查局（</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FBI</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）于</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2007</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年启动了一个代号为</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“棱镜”</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的秘密监控项目，直接进入美国网际网络公司的中心服务器里挖掘数据、收集情报</a:t>
            </a:r>
            <a:r>
              <a:rPr kumimoji="0" lang="zh-CN" altLang="en-US" sz="20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cs typeface="+mn-cs"/>
              </a:rPr>
              <a:t>。</a:t>
            </a:r>
            <a:endParaRPr lang="en-US" altLang="zh-CN" sz="2000" kern="0" dirty="0">
              <a:solidFill>
                <a:srgbClr val="000000"/>
              </a:solidFill>
              <a:latin typeface="楷体" panose="02010609060101010101" pitchFamily="49" charset="-122"/>
              <a:ea typeface="楷体" panose="02010609060101010101" pitchFamily="49" charset="-122"/>
            </a:endParaRPr>
          </a:p>
          <a:p>
            <a:pPr algn="just" eaLnBrk="1" hangingPunct="1">
              <a:defRPr/>
            </a:pP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斯诺登</a:t>
            </a:r>
            <a:endPar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endParaRPr>
          </a:p>
          <a:p>
            <a:pPr algn="just" eaLnBrk="1" hangingPunct="1">
              <a:defRPr/>
            </a:pP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电子监听计划</a:t>
            </a:r>
            <a:endPar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endParaRPr>
          </a:p>
          <a:p>
            <a:pPr algn="just" eaLnBrk="1" hangingPunct="1">
              <a:defRPr/>
            </a:pPr>
            <a:r>
              <a:rPr kumimoji="0" lang="zh-CN" altLang="en-US"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rPr>
              <a:t>信息类别：</a:t>
            </a:r>
            <a:r>
              <a:rPr lang="zh-CN" altLang="en-US" sz="2000" dirty="0"/>
              <a:t>电子邮件、视频和语音交谈、影片、照片</a:t>
            </a:r>
            <a:r>
              <a:rPr lang="zh-CN" altLang="en-US" sz="2000" dirty="0" smtClean="0"/>
              <a:t>、交谈</a:t>
            </a:r>
            <a:r>
              <a:rPr lang="zh-CN" altLang="en-US" sz="2000" dirty="0"/>
              <a:t>内容、档案传输、登入通知，以及社交网络细节</a:t>
            </a:r>
            <a:endParaRPr kumimoji="0" lang="en-US" altLang="zh-CN" sz="2000" b="0" i="0" u="none" strike="noStrike" kern="0" cap="none" spc="0" normalizeH="0" baseline="0" noProof="0" dirty="0" smtClean="0">
              <a:ln>
                <a:noFill/>
              </a:ln>
              <a:solidFill>
                <a:srgbClr val="C00000"/>
              </a:solidFill>
              <a:effectLst/>
              <a:uLnTx/>
              <a:uFillTx/>
              <a:latin typeface="楷体" panose="02010609060101010101" pitchFamily="49" charset="-122"/>
              <a:ea typeface="楷体" panose="02010609060101010101" pitchFamily="49" charset="-122"/>
              <a:cs typeface="+mn-cs"/>
            </a:endParaRPr>
          </a:p>
          <a:p>
            <a:pPr algn="just" eaLnBrk="1" hangingPunct="1">
              <a:defRPr/>
            </a:pP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5845" name="图片 7"/>
          <p:cNvPicPr>
            <a:picLocks noChangeAspect="1"/>
          </p:cNvPicPr>
          <p:nvPr/>
        </p:nvPicPr>
        <p:blipFill>
          <a:blip r:embed="rId2"/>
          <a:stretch>
            <a:fillRect/>
          </a:stretch>
        </p:blipFill>
        <p:spPr>
          <a:xfrm>
            <a:off x="5784256" y="1648445"/>
            <a:ext cx="1176337" cy="887412"/>
          </a:xfrm>
          <a:prstGeom prst="rect">
            <a:avLst/>
          </a:prstGeom>
          <a:noFill/>
          <a:ln w="9525">
            <a:noFill/>
          </a:ln>
        </p:spPr>
      </p:pic>
      <p:pic>
        <p:nvPicPr>
          <p:cNvPr id="35846" name="图片 11"/>
          <p:cNvPicPr>
            <a:picLocks noChangeAspect="1"/>
          </p:cNvPicPr>
          <p:nvPr/>
        </p:nvPicPr>
        <p:blipFill>
          <a:blip r:embed="rId3"/>
          <a:stretch>
            <a:fillRect/>
          </a:stretch>
        </p:blipFill>
        <p:spPr>
          <a:xfrm>
            <a:off x="1907704" y="3137942"/>
            <a:ext cx="871538" cy="869950"/>
          </a:xfrm>
          <a:prstGeom prst="rect">
            <a:avLst/>
          </a:prstGeom>
          <a:noFill/>
          <a:ln w="9525">
            <a:noFill/>
          </a:ln>
        </p:spPr>
      </p:pic>
      <p:sp>
        <p:nvSpPr>
          <p:cNvPr id="13" name="Rectangle 3"/>
          <p:cNvSpPr txBox="1">
            <a:spLocks noChangeArrowheads="1"/>
          </p:cNvSpPr>
          <p:nvPr/>
        </p:nvSpPr>
        <p:spPr bwMode="auto">
          <a:xfrm>
            <a:off x="395536" y="4293096"/>
            <a:ext cx="4176713" cy="1439837"/>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2019</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年</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2</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月，字节跳动公司旗下抖音</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APP</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，遭人拿千万级外部账号密码</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恶意撞库攻击</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，其中上百万账号密码与外部已泄露密码吻合。</a:t>
            </a:r>
          </a:p>
        </p:txBody>
      </p:sp>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2.2 </a:t>
            </a:r>
            <a:r>
              <a:rPr lang="zh-CN" altLang="en-US" sz="2600" dirty="0">
                <a:latin typeface="楷体" panose="02010609060101010101" pitchFamily="49" charset="-122"/>
                <a:ea typeface="楷体" panose="02010609060101010101" pitchFamily="49" charset="-122"/>
              </a:rPr>
              <a:t>网络安全事件</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2.2.4 </a:t>
            </a:r>
            <a:r>
              <a:rPr lang="zh-CN" altLang="en-US" sz="2400" dirty="0">
                <a:latin typeface="楷体" panose="02010609060101010101" pitchFamily="49" charset="-122"/>
                <a:ea typeface="楷体" panose="02010609060101010101" pitchFamily="49" charset="-122"/>
              </a:rPr>
              <a:t>隐私保护</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33388" y="2960688"/>
            <a:ext cx="8459788" cy="34210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在</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操作系统层面</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中国如果无法实现自主可控，面对源源不断的漏洞风险。</a:t>
            </a:r>
          </a:p>
          <a:p>
            <a:pPr marL="0" marR="0" lvl="0" indent="0" algn="just" defTabSz="914400" rtl="0" eaLnBrk="1" fontAlgn="base" latinLnBrk="0" hangingPunct="1">
              <a:lnSpc>
                <a:spcPct val="100000"/>
              </a:lnSpc>
              <a:spcBef>
                <a:spcPct val="20000"/>
              </a:spcBef>
              <a:spcAft>
                <a:spcPct val="0"/>
              </a:spcAft>
              <a:buClrTx/>
              <a:buSzTx/>
              <a:buFontTx/>
              <a:buNone/>
              <a:defRPr/>
            </a:pPr>
            <a:endParaRPr kumimoji="0" lang="en-US" altLang="zh-CN" sz="2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37893" name="图片 4"/>
          <p:cNvPicPr>
            <a:picLocks noChangeAspect="1"/>
          </p:cNvPicPr>
          <p:nvPr/>
        </p:nvPicPr>
        <p:blipFill>
          <a:blip r:embed="rId2"/>
          <a:stretch>
            <a:fillRect/>
          </a:stretch>
        </p:blipFill>
        <p:spPr>
          <a:xfrm>
            <a:off x="3681573" y="4307682"/>
            <a:ext cx="1855788" cy="581025"/>
          </a:xfrm>
          <a:prstGeom prst="rect">
            <a:avLst/>
          </a:prstGeom>
          <a:noFill/>
          <a:ln w="9525">
            <a:noFill/>
          </a:ln>
        </p:spPr>
      </p:pic>
      <p:pic>
        <p:nvPicPr>
          <p:cNvPr id="37894" name="图片 5"/>
          <p:cNvPicPr>
            <a:picLocks noChangeAspect="1"/>
          </p:cNvPicPr>
          <p:nvPr/>
        </p:nvPicPr>
        <p:blipFill>
          <a:blip r:embed="rId3"/>
          <a:stretch>
            <a:fillRect/>
          </a:stretch>
        </p:blipFill>
        <p:spPr>
          <a:xfrm>
            <a:off x="2771800" y="5165329"/>
            <a:ext cx="1370013" cy="469900"/>
          </a:xfrm>
          <a:prstGeom prst="rect">
            <a:avLst/>
          </a:prstGeom>
          <a:noFill/>
          <a:ln w="9525">
            <a:noFill/>
          </a:ln>
        </p:spPr>
      </p:pic>
      <p:pic>
        <p:nvPicPr>
          <p:cNvPr id="37895" name="图片 7"/>
          <p:cNvPicPr>
            <a:picLocks noChangeAspect="1"/>
          </p:cNvPicPr>
          <p:nvPr/>
        </p:nvPicPr>
        <p:blipFill>
          <a:blip r:embed="rId4"/>
          <a:stretch>
            <a:fillRect/>
          </a:stretch>
        </p:blipFill>
        <p:spPr>
          <a:xfrm>
            <a:off x="4967287" y="5109766"/>
            <a:ext cx="1376363" cy="581025"/>
          </a:xfrm>
          <a:prstGeom prst="rect">
            <a:avLst/>
          </a:prstGeom>
          <a:noFill/>
          <a:ln w="9525">
            <a:noFill/>
          </a:ln>
        </p:spPr>
      </p:pic>
      <p:sp>
        <p:nvSpPr>
          <p:cNvPr id="12"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2.3.1 </a:t>
            </a:r>
            <a:r>
              <a:rPr lang="zh-CN" altLang="en-US" sz="2400" dirty="0">
                <a:latin typeface="楷体" panose="02010609060101010101" pitchFamily="49" charset="-122"/>
                <a:ea typeface="楷体" panose="02010609060101010101" pitchFamily="49" charset="-122"/>
              </a:rPr>
              <a:t>操作系统</a:t>
            </a:r>
            <a:endParaRPr lang="en-US" altLang="zh-CN" sz="2400" dirty="0">
              <a:latin typeface="楷体" panose="02010609060101010101" pitchFamily="49" charset="-122"/>
              <a:ea typeface="楷体" panose="02010609060101010101" pitchFamily="49" charset="-122"/>
            </a:endParaRPr>
          </a:p>
        </p:txBody>
      </p:sp>
      <p:sp>
        <p:nvSpPr>
          <p:cNvPr id="13"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5"/>
          <a:stretch>
            <a:fillRect/>
          </a:stretch>
        </p:blipFill>
        <p:spPr>
          <a:xfrm>
            <a:off x="6475556" y="3760135"/>
            <a:ext cx="2285714" cy="2257143"/>
          </a:xfrm>
          <a:prstGeom prst="rect">
            <a:avLst/>
          </a:prstGeom>
        </p:spPr>
      </p:pic>
    </p:spTree>
  </p:cSld>
  <p:clrMapOvr>
    <a:masterClrMapping/>
  </p:clrMapOvr>
  <p:transition>
    <p:wedg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67544" y="2708920"/>
            <a:ext cx="7739012" cy="244827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中国芯片进口总额高达</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3800</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亿美元，占国内商品进口总额的</a:t>
            </a:r>
            <a:r>
              <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18%</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，依然是对外依赖度较高的“卡脖子”领域。</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在</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设备</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工艺</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和</a:t>
            </a:r>
            <a:r>
              <a:rPr kumimoji="0" lang="zh-CN" altLang="en-US" sz="2000" b="0" i="0" u="none" strike="noStrike" kern="0" cap="none" spc="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材料</a:t>
            </a: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三个方面还与国外存在差距。</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设备：光刻机、刻蚀机</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工艺：光学显影、蚀刻、气相沉积、</a:t>
            </a:r>
          </a:p>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材料：硅晶圆、光刻胶</a:t>
            </a:r>
          </a:p>
        </p:txBody>
      </p:sp>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a:latin typeface="楷体" panose="02010609060101010101" pitchFamily="49" charset="-122"/>
                <a:ea typeface="楷体" panose="02010609060101010101" pitchFamily="49" charset="-122"/>
              </a:rPr>
              <a:t>芯片</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67544" y="2708920"/>
            <a:ext cx="7739012" cy="244827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lvl="0" indent="0" algn="just" eaLnBrk="1" hangingPunct="1">
              <a:buNone/>
              <a:defRPr/>
            </a:pPr>
            <a:r>
              <a:rPr lang="en-US" altLang="zh-CN" sz="2400" dirty="0"/>
              <a:t>2020</a:t>
            </a:r>
            <a:r>
              <a:rPr lang="zh-CN" altLang="en-US" sz="2400" dirty="0"/>
              <a:t>年中国集成电路进口数量为</a:t>
            </a:r>
            <a:r>
              <a:rPr lang="en-US" altLang="zh-CN" sz="2400" dirty="0"/>
              <a:t>5435</a:t>
            </a:r>
            <a:r>
              <a:rPr lang="zh-CN" altLang="en-US" sz="2400" dirty="0"/>
              <a:t>亿个，同比增长</a:t>
            </a:r>
            <a:r>
              <a:rPr lang="en-US" altLang="zh-CN" sz="2400" dirty="0"/>
              <a:t>22.1%</a:t>
            </a:r>
            <a:r>
              <a:rPr lang="zh-CN" altLang="en-US" sz="2400" dirty="0"/>
              <a:t>，进口总额为</a:t>
            </a:r>
            <a:r>
              <a:rPr lang="en-US" altLang="zh-CN" sz="2400" dirty="0"/>
              <a:t>24207</a:t>
            </a:r>
            <a:r>
              <a:rPr lang="zh-CN" altLang="en-US" sz="2400" dirty="0"/>
              <a:t>亿元，同比增长</a:t>
            </a:r>
            <a:r>
              <a:rPr lang="en-US" altLang="zh-CN" sz="2400" dirty="0"/>
              <a:t>14.8%</a:t>
            </a:r>
            <a:r>
              <a:rPr lang="zh-CN" altLang="en-US" sz="2400" dirty="0"/>
              <a:t>。集成电路出口数量达到</a:t>
            </a:r>
            <a:r>
              <a:rPr lang="en-US" altLang="zh-CN" sz="2400" dirty="0"/>
              <a:t>2598</a:t>
            </a:r>
            <a:r>
              <a:rPr lang="zh-CN" altLang="en-US" sz="2400" dirty="0"/>
              <a:t>亿个，同比增长</a:t>
            </a:r>
            <a:r>
              <a:rPr lang="en-US" altLang="zh-CN" sz="2400" dirty="0"/>
              <a:t>18.8%</a:t>
            </a:r>
            <a:r>
              <a:rPr lang="zh-CN" altLang="en-US" sz="2400" dirty="0"/>
              <a:t>，出口总额达</a:t>
            </a:r>
            <a:r>
              <a:rPr lang="en-US" altLang="zh-CN" sz="2400" dirty="0"/>
              <a:t>8056</a:t>
            </a:r>
            <a:r>
              <a:rPr lang="zh-CN" altLang="en-US" sz="2400" dirty="0"/>
              <a:t>亿元，同比增长</a:t>
            </a:r>
            <a:r>
              <a:rPr lang="en-US" altLang="zh-CN" sz="2400" dirty="0"/>
              <a:t>15%</a:t>
            </a:r>
            <a:r>
              <a:rPr lang="zh-CN" altLang="en-US" sz="2400" dirty="0"/>
              <a:t>。</a:t>
            </a:r>
            <a:endParaRPr kumimoji="0" lang="zh-CN" altLang="en-US" sz="24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a:latin typeface="楷体" panose="02010609060101010101" pitchFamily="49" charset="-122"/>
                <a:ea typeface="楷体" panose="02010609060101010101" pitchFamily="49" charset="-122"/>
              </a:rPr>
              <a:t>芯片</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64791491"/>
      </p:ext>
    </p:extLst>
  </p:cSld>
  <p:clrMapOvr>
    <a:masterClrMapping/>
  </p:clrMapOvr>
  <p:transition>
    <p:wedg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67544" y="2708920"/>
            <a:ext cx="7739012" cy="244827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手机芯片：</a:t>
            </a:r>
            <a:r>
              <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100</a:t>
            </a: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亿晶体管</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产业链比较长：生态（</a:t>
            </a:r>
            <a:r>
              <a:rPr lang="zh-CN" altLang="en-US" sz="2400" dirty="0" smtClean="0"/>
              <a:t>设计</a:t>
            </a:r>
            <a:r>
              <a:rPr lang="zh-CN" altLang="en-US" sz="2400" dirty="0"/>
              <a:t>、制造和封装</a:t>
            </a:r>
            <a:r>
              <a:rPr lang="zh-CN" altLang="en-US" sz="2400" dirty="0" smtClean="0"/>
              <a:t>测试；其他部分：制造</a:t>
            </a:r>
            <a:r>
              <a:rPr lang="zh-CN" altLang="en-US" sz="2400" dirty="0"/>
              <a:t>环节的制造设备、材料，芯片设计端的设计</a:t>
            </a:r>
            <a:r>
              <a:rPr lang="zh-CN" altLang="en-US" sz="2400" dirty="0" smtClean="0"/>
              <a:t>公司）</a:t>
            </a:r>
            <a:endParaRPr lang="en-US" altLang="zh-CN" sz="2400" dirty="0" smtClean="0"/>
          </a:p>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资金密集型：</a:t>
            </a:r>
            <a:r>
              <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1</a:t>
            </a: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款手机芯片，资金需上亿元</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技术密集：美国、欧洲、日本、韩国</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endParaRPr kumimoji="0" lang="zh-CN" altLang="en-US" sz="24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a:latin typeface="楷体" panose="02010609060101010101" pitchFamily="49" charset="-122"/>
                <a:ea typeface="楷体" panose="02010609060101010101" pitchFamily="49" charset="-122"/>
              </a:rPr>
              <a:t>芯片</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561863955"/>
      </p:ext>
    </p:extLst>
  </p:cSld>
  <p:clrMapOvr>
    <a:masterClrMapping/>
  </p:clrMapOvr>
  <p:transition>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67544" y="2708920"/>
            <a:ext cx="7739012" cy="244827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卡脖子：没有非美替代技术和替代产品</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高端芯片和高端零件：如麒麟芯片，家电除外、低端除外</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芯片设计</a:t>
            </a:r>
            <a:r>
              <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EDA</a:t>
            </a: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：美国技术，无替代产品</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芯片制造：光刻机</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endParaRPr kumimoji="0" lang="zh-CN" altLang="en-US" sz="24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a:latin typeface="楷体" panose="02010609060101010101" pitchFamily="49" charset="-122"/>
                <a:ea typeface="楷体" panose="02010609060101010101" pitchFamily="49" charset="-122"/>
              </a:rPr>
              <a:t>芯片</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11454760"/>
      </p:ext>
    </p:extLst>
  </p:cSld>
  <p:clrMapOvr>
    <a:masterClrMapping/>
  </p:clrMapOvr>
  <p:transition>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67544" y="2708920"/>
            <a:ext cx="7920880" cy="352839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美国龙头企业：</a:t>
            </a:r>
            <a:r>
              <a:rPr lang="zh-CN" altLang="en-US" sz="2400" dirty="0">
                <a:solidFill>
                  <a:srgbClr val="333333"/>
                </a:solidFill>
                <a:latin typeface="arial" panose="020B0604020202020204" pitchFamily="34" charset="0"/>
              </a:rPr>
              <a:t>苹果、英特尔、英伟达、</a:t>
            </a:r>
            <a:r>
              <a:rPr lang="en-US" altLang="zh-CN" sz="2400" dirty="0">
                <a:solidFill>
                  <a:srgbClr val="333333"/>
                </a:solidFill>
                <a:latin typeface="arial" panose="020B0604020202020204" pitchFamily="34" charset="0"/>
              </a:rPr>
              <a:t>IBM</a:t>
            </a:r>
            <a:r>
              <a:rPr lang="zh-CN" altLang="en-US" sz="2400" dirty="0">
                <a:solidFill>
                  <a:srgbClr val="333333"/>
                </a:solidFill>
                <a:latin typeface="arial" panose="020B0604020202020204" pitchFamily="34" charset="0"/>
              </a:rPr>
              <a:t>、高通、德州仪器、博通</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欧洲：芯片设备光刻机</a:t>
            </a:r>
            <a:r>
              <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ASML</a:t>
            </a: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、模拟芯片（</a:t>
            </a:r>
            <a:r>
              <a:rPr lang="zh-CN" altLang="en-US" sz="2400" dirty="0"/>
              <a:t>恩智浦</a:t>
            </a:r>
            <a:r>
              <a:rPr lang="en-US" altLang="zh-CN" sz="2400" dirty="0"/>
              <a:t>(</a:t>
            </a:r>
            <a:r>
              <a:rPr lang="zh-CN" altLang="en-US" sz="2400" dirty="0"/>
              <a:t>荷兰飞利浦分拆</a:t>
            </a:r>
            <a:r>
              <a:rPr lang="en-US" altLang="zh-CN" sz="2400" dirty="0"/>
              <a:t>)</a:t>
            </a:r>
            <a:r>
              <a:rPr lang="zh-CN" altLang="en-US" sz="2400" dirty="0"/>
              <a:t>、英飞凌</a:t>
            </a:r>
            <a:r>
              <a:rPr lang="en-US" altLang="zh-CN" sz="2400" dirty="0"/>
              <a:t>(</a:t>
            </a:r>
            <a:r>
              <a:rPr lang="zh-CN" altLang="en-US" sz="2400" dirty="0"/>
              <a:t>德国西门子分拆</a:t>
            </a:r>
            <a:r>
              <a:rPr lang="en-US" altLang="zh-CN" sz="2400" dirty="0"/>
              <a:t>)</a:t>
            </a:r>
            <a:r>
              <a:rPr lang="zh-CN" altLang="en-US" sz="2400" dirty="0"/>
              <a:t>、意法半导体</a:t>
            </a:r>
            <a:r>
              <a:rPr lang="en-US" altLang="zh-CN" sz="2400" dirty="0"/>
              <a:t>(</a:t>
            </a:r>
            <a:r>
              <a:rPr lang="zh-CN" altLang="en-US" sz="2400" dirty="0"/>
              <a:t>法国汤姆逊分拆</a:t>
            </a:r>
            <a:r>
              <a:rPr lang="en-US" altLang="zh-CN" sz="2400" dirty="0"/>
              <a:t>)</a:t>
            </a: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r>
              <a:rPr kumimoji="0" lang="zh-CN" altLang="en-US"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rPr>
              <a:t>日本：</a:t>
            </a:r>
            <a:r>
              <a:rPr lang="zh-CN" altLang="en-US" sz="2400" dirty="0"/>
              <a:t>模拟芯片瑞萨电子；设备领域有佳能、东京电子；材料领域：信越化学</a:t>
            </a:r>
            <a:r>
              <a:rPr lang="en-US" altLang="zh-CN" sz="2400" dirty="0"/>
              <a:t>(</a:t>
            </a:r>
            <a:r>
              <a:rPr lang="zh-CN" altLang="en-US" sz="2400" dirty="0"/>
              <a:t>硅晶圆材料</a:t>
            </a:r>
            <a:r>
              <a:rPr lang="en-US" altLang="zh-CN" sz="2400" dirty="0"/>
              <a:t>)</a:t>
            </a:r>
            <a:r>
              <a:rPr lang="zh-CN" altLang="en-US" sz="2400" dirty="0"/>
              <a:t>、</a:t>
            </a:r>
            <a:r>
              <a:rPr lang="en-US" altLang="zh-CN" sz="2400" dirty="0"/>
              <a:t>JSR(</a:t>
            </a:r>
            <a:r>
              <a:rPr lang="zh-CN" altLang="en-US" sz="2400" dirty="0"/>
              <a:t>光刻胶</a:t>
            </a:r>
            <a:r>
              <a:rPr lang="en-US" altLang="zh-CN" sz="2400" dirty="0"/>
              <a:t>)</a:t>
            </a:r>
            <a:r>
              <a:rPr lang="zh-CN" altLang="en-US" sz="2400" dirty="0"/>
              <a:t>、</a:t>
            </a:r>
            <a:r>
              <a:rPr lang="en-US" altLang="zh-CN" sz="2400" dirty="0"/>
              <a:t>JX(</a:t>
            </a:r>
            <a:r>
              <a:rPr lang="zh-CN" altLang="en-US" sz="2400" dirty="0"/>
              <a:t>靶材</a:t>
            </a:r>
            <a:r>
              <a:rPr lang="en-US" altLang="zh-CN" sz="2400" dirty="0"/>
              <a:t>)</a:t>
            </a:r>
            <a:r>
              <a:rPr lang="zh-CN" altLang="en-US" sz="2400" dirty="0"/>
              <a:t>、日立化成、旭化成、住友化学等数十家公司，占据了</a:t>
            </a:r>
            <a:r>
              <a:rPr lang="en-US" altLang="zh-CN" sz="2400" dirty="0"/>
              <a:t>50%</a:t>
            </a:r>
            <a:r>
              <a:rPr lang="zh-CN" altLang="en-US" sz="2400" dirty="0"/>
              <a:t>的全球半导体材料市场</a:t>
            </a: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endParaRPr kumimoji="0" lang="en-US" altLang="zh-CN" sz="2400" b="0" i="0" u="none" strike="noStrike" kern="0" cap="none" spc="0" normalizeH="0" baseline="0" noProof="0" dirty="0" smtClean="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endParaRPr kumimoji="0" lang="zh-CN" altLang="en-US" sz="24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16354494"/>
      </p:ext>
    </p:extLst>
  </p:cSld>
  <p:clrMapOvr>
    <a:masterClrMapping/>
  </p:clrMapOvr>
  <p:transition>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67544" y="2708920"/>
            <a:ext cx="7920880" cy="352839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lgn="just" eaLnBrk="1" hangingPunct="1">
              <a:defRPr/>
            </a:pPr>
            <a:r>
              <a:rPr lang="zh-CN" altLang="en-US" sz="2400" kern="0" dirty="0" smtClean="0">
                <a:solidFill>
                  <a:srgbClr val="000000"/>
                </a:solidFill>
                <a:latin typeface="楷体" panose="02010609060101010101" pitchFamily="49" charset="-122"/>
                <a:ea typeface="楷体" panose="02010609060101010101" pitchFamily="49" charset="-122"/>
              </a:rPr>
              <a:t>韩国：三星</a:t>
            </a:r>
            <a:r>
              <a:rPr lang="zh-CN" altLang="en-US" sz="2400" kern="0" dirty="0">
                <a:solidFill>
                  <a:srgbClr val="000000"/>
                </a:solidFill>
                <a:latin typeface="楷体" panose="02010609060101010101" pitchFamily="49" charset="-122"/>
                <a:ea typeface="楷体" panose="02010609060101010101" pitchFamily="49" charset="-122"/>
              </a:rPr>
              <a:t>、</a:t>
            </a:r>
            <a:r>
              <a:rPr lang="en-US" altLang="zh-CN" sz="2400" kern="0" dirty="0">
                <a:solidFill>
                  <a:srgbClr val="000000"/>
                </a:solidFill>
                <a:latin typeface="楷体" panose="02010609060101010101" pitchFamily="49" charset="-122"/>
                <a:ea typeface="楷体" panose="02010609060101010101" pitchFamily="49" charset="-122"/>
              </a:rPr>
              <a:t>SK</a:t>
            </a:r>
            <a:r>
              <a:rPr lang="zh-CN" altLang="en-US" sz="2400" kern="0" dirty="0">
                <a:solidFill>
                  <a:srgbClr val="000000"/>
                </a:solidFill>
                <a:latin typeface="楷体" panose="02010609060101010101" pitchFamily="49" charset="-122"/>
                <a:ea typeface="楷体" panose="02010609060101010101" pitchFamily="49" charset="-122"/>
              </a:rPr>
              <a:t>海力士两大存储大厂，占据了</a:t>
            </a:r>
            <a:r>
              <a:rPr lang="en-US" altLang="zh-CN" sz="2400" kern="0" dirty="0">
                <a:solidFill>
                  <a:srgbClr val="000000"/>
                </a:solidFill>
                <a:latin typeface="楷体" panose="02010609060101010101" pitchFamily="49" charset="-122"/>
                <a:ea typeface="楷体" panose="02010609060101010101" pitchFamily="49" charset="-122"/>
              </a:rPr>
              <a:t>80%</a:t>
            </a:r>
            <a:r>
              <a:rPr lang="zh-CN" altLang="en-US" sz="2400" kern="0" dirty="0">
                <a:solidFill>
                  <a:srgbClr val="000000"/>
                </a:solidFill>
                <a:latin typeface="楷体" panose="02010609060101010101" pitchFamily="49" charset="-122"/>
                <a:ea typeface="楷体" panose="02010609060101010101" pitchFamily="49" charset="-122"/>
              </a:rPr>
              <a:t>的存储芯片</a:t>
            </a:r>
            <a:r>
              <a:rPr lang="zh-CN" altLang="en-US" sz="2400" kern="0" dirty="0" smtClean="0">
                <a:solidFill>
                  <a:srgbClr val="000000"/>
                </a:solidFill>
                <a:latin typeface="楷体" panose="02010609060101010101" pitchFamily="49" charset="-122"/>
                <a:ea typeface="楷体" panose="02010609060101010101" pitchFamily="49" charset="-122"/>
              </a:rPr>
              <a:t>市场</a:t>
            </a:r>
            <a:endParaRPr lang="en-US" altLang="zh-CN" sz="2400" kern="0" dirty="0" smtClean="0">
              <a:solidFill>
                <a:srgbClr val="000000"/>
              </a:solidFill>
              <a:latin typeface="楷体" panose="02010609060101010101" pitchFamily="49" charset="-122"/>
              <a:ea typeface="楷体" panose="02010609060101010101" pitchFamily="49" charset="-122"/>
            </a:endParaRPr>
          </a:p>
          <a:p>
            <a:pPr algn="just" eaLnBrk="1" hangingPunct="1">
              <a:defRPr/>
            </a:pPr>
            <a:endParaRPr kumimoji="0" lang="en-US" altLang="zh-CN" sz="24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a:p>
            <a:pPr algn="just" eaLnBrk="1" hangingPunct="1">
              <a:defRPr/>
            </a:pPr>
            <a:r>
              <a:rPr lang="zh-CN" altLang="en-US" sz="2400" kern="0" dirty="0">
                <a:solidFill>
                  <a:srgbClr val="000000"/>
                </a:solidFill>
                <a:latin typeface="楷体" panose="02010609060101010101" pitchFamily="49" charset="-122"/>
                <a:ea typeface="楷体" panose="02010609060101010101" pitchFamily="49" charset="-122"/>
              </a:rPr>
              <a:t>中国台湾；代工和封测都有优势。台积电是全球最大的集成电路代工厂；日月光则是全球最大的封测厂。联发科是全球第二大独立手机芯片公司</a:t>
            </a:r>
            <a:endParaRPr kumimoji="0" lang="zh-CN" altLang="en-US" sz="24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05502243"/>
      </p:ext>
    </p:extLst>
  </p:cSld>
  <p:clrMapOvr>
    <a:masterClrMapping/>
  </p:clrMapOvr>
  <p:transition>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899592" y="2852738"/>
            <a:ext cx="7056784" cy="2520478"/>
          </a:xfrm>
          <a:prstGeom prst="rect">
            <a:avLst/>
          </a:prstGeom>
        </p:spPr>
      </p:pic>
    </p:spTree>
    <p:extLst>
      <p:ext uri="{BB962C8B-B14F-4D97-AF65-F5344CB8AC3E}">
        <p14:creationId xmlns:p14="http://schemas.microsoft.com/office/powerpoint/2010/main" val="2667238587"/>
      </p:ext>
    </p:extLst>
  </p:cSld>
  <p:clrMapOvr>
    <a:masterClrMapping/>
  </p:clrMapOvr>
  <p:transition>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899592" y="2843647"/>
            <a:ext cx="6768752" cy="2457561"/>
          </a:xfrm>
          <a:prstGeom prst="rect">
            <a:avLst/>
          </a:prstGeom>
        </p:spPr>
      </p:pic>
    </p:spTree>
    <p:extLst>
      <p:ext uri="{BB962C8B-B14F-4D97-AF65-F5344CB8AC3E}">
        <p14:creationId xmlns:p14="http://schemas.microsoft.com/office/powerpoint/2010/main" val="1396269295"/>
      </p:ext>
    </p:extLst>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971600" y="2618503"/>
            <a:ext cx="7056784" cy="3330777"/>
          </a:xfrm>
          <a:prstGeom prst="rect">
            <a:avLst/>
          </a:prstGeom>
        </p:spPr>
      </p:pic>
    </p:spTree>
    <p:extLst>
      <p:ext uri="{BB962C8B-B14F-4D97-AF65-F5344CB8AC3E}">
        <p14:creationId xmlns:p14="http://schemas.microsoft.com/office/powerpoint/2010/main" val="131141060"/>
      </p:ext>
    </p:extLst>
  </p:cSld>
  <p:clrMapOvr>
    <a:masterClrMapping/>
  </p:clrMapOvr>
  <p:transition>
    <p:wedg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899592" y="2887548"/>
            <a:ext cx="7344815" cy="2773699"/>
          </a:xfrm>
          <a:prstGeom prst="rect">
            <a:avLst/>
          </a:prstGeom>
        </p:spPr>
      </p:pic>
    </p:spTree>
    <p:extLst>
      <p:ext uri="{BB962C8B-B14F-4D97-AF65-F5344CB8AC3E}">
        <p14:creationId xmlns:p14="http://schemas.microsoft.com/office/powerpoint/2010/main" val="3448783425"/>
      </p:ext>
    </p:extLst>
  </p:cSld>
  <p:clrMapOvr>
    <a:masterClrMapping/>
  </p:clrMapOvr>
  <p:transition>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043608" y="2564904"/>
            <a:ext cx="6912768" cy="2895238"/>
          </a:xfrm>
          <a:prstGeom prst="rect">
            <a:avLst/>
          </a:prstGeom>
        </p:spPr>
      </p:pic>
    </p:spTree>
    <p:extLst>
      <p:ext uri="{BB962C8B-B14F-4D97-AF65-F5344CB8AC3E}">
        <p14:creationId xmlns:p14="http://schemas.microsoft.com/office/powerpoint/2010/main" val="2897940254"/>
      </p:ext>
    </p:extLst>
  </p:cSld>
  <p:clrMapOvr>
    <a:masterClrMapping/>
  </p:clrMapOvr>
  <p:transition>
    <p:wedg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971600" y="2636912"/>
            <a:ext cx="6480720" cy="2990476"/>
          </a:xfrm>
          <a:prstGeom prst="rect">
            <a:avLst/>
          </a:prstGeom>
        </p:spPr>
      </p:pic>
    </p:spTree>
    <p:extLst>
      <p:ext uri="{BB962C8B-B14F-4D97-AF65-F5344CB8AC3E}">
        <p14:creationId xmlns:p14="http://schemas.microsoft.com/office/powerpoint/2010/main" val="2644230054"/>
      </p:ext>
    </p:extLst>
  </p:cSld>
  <p:clrMapOvr>
    <a:masterClrMapping/>
  </p:clrMapOvr>
  <p:transition>
    <p:wedg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115616" y="2636912"/>
            <a:ext cx="6768752" cy="2736304"/>
          </a:xfrm>
          <a:prstGeom prst="rect">
            <a:avLst/>
          </a:prstGeom>
        </p:spPr>
      </p:pic>
    </p:spTree>
    <p:extLst>
      <p:ext uri="{BB962C8B-B14F-4D97-AF65-F5344CB8AC3E}">
        <p14:creationId xmlns:p14="http://schemas.microsoft.com/office/powerpoint/2010/main" val="380366695"/>
      </p:ext>
    </p:extLst>
  </p:cSld>
  <p:clrMapOvr>
    <a:masterClrMapping/>
  </p:clrMapOvr>
  <p:transition>
    <p:wedg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1043608" y="2708920"/>
            <a:ext cx="6552728" cy="2952526"/>
          </a:xfrm>
          <a:prstGeom prst="rect">
            <a:avLst/>
          </a:prstGeom>
        </p:spPr>
      </p:pic>
    </p:spTree>
    <p:extLst>
      <p:ext uri="{BB962C8B-B14F-4D97-AF65-F5344CB8AC3E}">
        <p14:creationId xmlns:p14="http://schemas.microsoft.com/office/powerpoint/2010/main" val="970511246"/>
      </p:ext>
    </p:extLst>
  </p:cSld>
  <p:clrMapOvr>
    <a:masterClrMapping/>
  </p:clrMapOvr>
  <p:transition>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2.3.2 </a:t>
            </a:r>
            <a:r>
              <a:rPr lang="zh-CN" altLang="en-US" sz="2400" dirty="0" smtClean="0">
                <a:latin typeface="楷体" panose="02010609060101010101" pitchFamily="49" charset="-122"/>
                <a:ea typeface="楷体" panose="02010609060101010101" pitchFamily="49" charset="-122"/>
              </a:rPr>
              <a:t>芯片生态</a:t>
            </a:r>
            <a:endParaRPr lang="en-US" altLang="zh-CN" sz="2400" dirty="0">
              <a:latin typeface="楷体" panose="02010609060101010101" pitchFamily="49" charset="-122"/>
              <a:ea typeface="楷体" panose="02010609060101010101" pitchFamily="49" charset="-122"/>
            </a:endParaRPr>
          </a:p>
        </p:txBody>
      </p:sp>
      <p:sp>
        <p:nvSpPr>
          <p:cNvPr id="11"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1115616" y="2994025"/>
            <a:ext cx="5678508" cy="2476190"/>
          </a:xfrm>
          <a:prstGeom prst="rect">
            <a:avLst/>
          </a:prstGeom>
        </p:spPr>
      </p:pic>
    </p:spTree>
    <p:extLst>
      <p:ext uri="{BB962C8B-B14F-4D97-AF65-F5344CB8AC3E}">
        <p14:creationId xmlns:p14="http://schemas.microsoft.com/office/powerpoint/2010/main" val="322929281"/>
      </p:ext>
    </p:extLst>
  </p:cSld>
  <p:clrMapOvr>
    <a:masterClrMapping/>
  </p:clrMapOvr>
  <p:transition>
    <p:wedg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p:cNvSpPr>
          <p:nvPr>
            <p:ph idx="1"/>
          </p:nvPr>
        </p:nvSpPr>
        <p:spPr>
          <a:xfrm>
            <a:off x="250825" y="1700213"/>
            <a:ext cx="8424863" cy="1152525"/>
          </a:xfrm>
        </p:spPr>
        <p:txBody>
          <a:bodyPr vert="horz" wrap="square" lIns="91440" tIns="45720" rIns="91440" bIns="45720" anchor="t" anchorCtr="0"/>
          <a:lstStyle/>
          <a:p>
            <a:pPr algn="just" eaLnBrk="1" hangingPunct="1">
              <a:buNone/>
            </a:pPr>
            <a:r>
              <a:rPr lang="en-US" altLang="zh-CN" sz="2600" dirty="0">
                <a:latin typeface="楷体" panose="02010609060101010101" pitchFamily="49" charset="-122"/>
                <a:ea typeface="楷体" panose="02010609060101010101" pitchFamily="49" charset="-122"/>
              </a:rPr>
              <a:t>2.3 </a:t>
            </a:r>
            <a:r>
              <a:rPr lang="zh-CN" altLang="zh-CN" sz="2600" dirty="0">
                <a:latin typeface="楷体" panose="02010609060101010101" pitchFamily="49" charset="-122"/>
                <a:ea typeface="楷体" panose="02010609060101010101" pitchFamily="49" charset="-122"/>
              </a:rPr>
              <a:t>网络空间安全卡脖子问题</a:t>
            </a:r>
          </a:p>
        </p:txBody>
      </p:sp>
      <p:sp>
        <p:nvSpPr>
          <p:cNvPr id="7" name="Rectangle 3"/>
          <p:cNvSpPr txBox="1">
            <a:spLocks noChangeArrowheads="1"/>
          </p:cNvSpPr>
          <p:nvPr/>
        </p:nvSpPr>
        <p:spPr bwMode="auto">
          <a:xfrm>
            <a:off x="413730" y="2564904"/>
            <a:ext cx="8099051" cy="1764456"/>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0" marR="0" lvl="0" indent="0" algn="just" defTabSz="914400" rtl="0" eaLnBrk="1" fontAlgn="base" latinLnBrk="0" hangingPunct="1">
              <a:lnSpc>
                <a:spcPct val="100000"/>
              </a:lnSpc>
              <a:spcBef>
                <a:spcPct val="20000"/>
              </a:spcBef>
              <a:spcAft>
                <a:spcPct val="0"/>
              </a:spcAft>
              <a:buClrTx/>
              <a:buSzTx/>
              <a:buFontTx/>
              <a:buNone/>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    卡脖子问题制约了国家网络空间安全的发展，只有做到如下几点，才能真正意义上的实现网络空间安全：</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0" marR="0" lvl="0" indent="0" algn="just" defTabSz="914400" rtl="0" eaLnBrk="1" fontAlgn="base" latinLnBrk="0" hangingPunct="1">
              <a:lnSpc>
                <a:spcPct val="100000"/>
              </a:lnSpc>
              <a:spcBef>
                <a:spcPct val="20000"/>
              </a:spcBef>
              <a:spcAft>
                <a:spcPct val="0"/>
              </a:spcAft>
              <a:buClrTx/>
              <a:buSzTx/>
              <a:buFontTx/>
              <a:buNone/>
              <a:defRPr/>
            </a:pP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自主可信</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关键基础设施安全</a:t>
            </a:r>
            <a:endParaRPr kumimoji="0" lang="en-US" altLang="zh-CN"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endPar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a:p>
            <a:pPr marL="342900" marR="0" lvl="0" indent="-342900" algn="just" defTabSz="914400" rtl="0" eaLnBrk="1" fontAlgn="base" latinLnBrk="0" hangingPunct="1">
              <a:lnSpc>
                <a:spcPct val="100000"/>
              </a:lnSpc>
              <a:spcBef>
                <a:spcPct val="20000"/>
              </a:spcBef>
              <a:spcAft>
                <a:spcPct val="0"/>
              </a:spcAft>
              <a:buClrTx/>
              <a:buSzTx/>
              <a:buFont typeface="Wingdings" panose="05000000000000000000" pitchFamily="2" charset="2"/>
              <a:buChar char="Ø"/>
              <a:defRPr/>
            </a:pPr>
            <a:r>
              <a:rPr kumimoji="0" lang="zh-CN" altLang="en-US" sz="2000" b="0" i="0" u="none" strike="noStrike" kern="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大力培养网络安全人才</a:t>
            </a:r>
          </a:p>
        </p:txBody>
      </p:sp>
      <p:sp>
        <p:nvSpPr>
          <p:cNvPr id="6" name="Rectangle 2"/>
          <p:cNvSpPr>
            <a:spLocks noGrp="1"/>
          </p:cNvSpPr>
          <p:nvPr>
            <p:ph type="title"/>
          </p:nvPr>
        </p:nvSpPr>
        <p:spPr>
          <a:xfrm>
            <a:off x="250825" y="723901"/>
            <a:ext cx="9432925" cy="835025"/>
          </a:xfrm>
        </p:spPr>
        <p:txBody>
          <a:bodyPr vert="horz" wrap="square" lIns="91440" tIns="45720" rIns="91440" bIns="45720" anchor="ctr" anchorCtr="0"/>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2.网络空间安全热门问题和卡脖子问题</a:t>
            </a:r>
            <a:endParaRPr lang="zh-CN" altLang="en-US" sz="3000"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lnSpc>
                <a:spcPct val="150000"/>
              </a:lnSpc>
            </a:pPr>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3075"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50000"/>
              </a:lnSpc>
              <a:spcBef>
                <a:spcPct val="20000"/>
              </a:spcBef>
              <a:spcAft>
                <a:spcPct val="0"/>
              </a:spcAft>
              <a:buClrTx/>
              <a:buSzTx/>
              <a:buFontTx/>
              <a:buNone/>
              <a:defRPr/>
            </a:pPr>
            <a:r>
              <a:rPr kumimoji="0" lang="en-US" altLang="zh-CN"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5364" name="文本框 5"/>
          <p:cNvSpPr txBox="1"/>
          <p:nvPr/>
        </p:nvSpPr>
        <p:spPr>
          <a:xfrm>
            <a:off x="641193" y="2564904"/>
            <a:ext cx="7861613" cy="3538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solidFill>
                  <a:srgbClr val="000000"/>
                </a:solidFill>
                <a:latin typeface="楷体" panose="02010609060101010101" pitchFamily="49" charset="-122"/>
                <a:ea typeface="楷体" panose="02010609060101010101" pitchFamily="49" charset="-122"/>
              </a:rPr>
              <a:t>国外发达国家在网络安全学科建设上起步较早，已形成比较成熟的育人体系。</a:t>
            </a: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endParaRPr lang="zh-CN" altLang="en-US" sz="2000" dirty="0">
              <a:solidFill>
                <a:srgbClr val="C00000"/>
              </a:solidFill>
              <a:latin typeface="楷体" panose="02010609060101010101" pitchFamily="49" charset="-122"/>
              <a:ea typeface="楷体" panose="02010609060101010101" pitchFamily="49" charset="-122"/>
            </a:endParaRPr>
          </a:p>
          <a:p>
            <a:pPr marL="0" lvl="0" indent="457200">
              <a:spcBef>
                <a:spcPct val="0"/>
              </a:spcBef>
              <a:buNone/>
            </a:pPr>
            <a:r>
              <a:rPr lang="zh-CN" altLang="en-US" sz="2000" dirty="0">
                <a:solidFill>
                  <a:srgbClr val="C00000"/>
                </a:solidFill>
                <a:latin typeface="楷体" panose="02010609060101010101" pitchFamily="49" charset="-122"/>
                <a:ea typeface="楷体" panose="02010609060101010101" pitchFamily="49" charset="-122"/>
              </a:rPr>
              <a:t>美国一流大学已建立起完善的网络安全学科核心课程体系，其体系包含严谨的技术课程，课程主题以实用性和行业发展为导向，包含丰富的实践项目经验。</a:t>
            </a:r>
          </a:p>
          <a:p>
            <a:pPr marL="0" lvl="0" indent="457200">
              <a:spcBef>
                <a:spcPct val="0"/>
              </a:spcBef>
              <a:buNone/>
            </a:pPr>
            <a:endParaRPr lang="zh-CN" altLang="en-US" sz="2000" dirty="0">
              <a:solidFill>
                <a:srgbClr val="C00000"/>
              </a:solidFill>
              <a:latin typeface="楷体" panose="02010609060101010101" pitchFamily="49" charset="-122"/>
              <a:ea typeface="楷体" panose="02010609060101010101" pitchFamily="49" charset="-122"/>
            </a:endParaRPr>
          </a:p>
          <a:p>
            <a:pPr marL="0" lvl="0" indent="457200">
              <a:spcBef>
                <a:spcPct val="0"/>
              </a:spcBef>
              <a:buNone/>
            </a:pPr>
            <a:r>
              <a:rPr lang="zh-CN" altLang="en-US" sz="2000" dirty="0">
                <a:solidFill>
                  <a:srgbClr val="C00000"/>
                </a:solidFill>
                <a:latin typeface="楷体" panose="02010609060101010101" pitchFamily="49" charset="-122"/>
                <a:ea typeface="楷体" panose="02010609060101010101" pitchFamily="49" charset="-122"/>
              </a:rPr>
              <a:t>斯坦福大学</a:t>
            </a:r>
            <a:r>
              <a:rPr lang="zh-CN" altLang="en-US" sz="2000" dirty="0">
                <a:solidFill>
                  <a:srgbClr val="000000"/>
                </a:solidFill>
                <a:latin typeface="楷体" panose="02010609060101010101" pitchFamily="49" charset="-122"/>
                <a:ea typeface="楷体" panose="02010609060101010101" pitchFamily="49" charset="-122"/>
              </a:rPr>
              <a:t>网络安全方向的核心课程包括</a:t>
            </a:r>
            <a:r>
              <a:rPr lang="zh-CN" altLang="en-US" sz="2000" dirty="0">
                <a:solidFill>
                  <a:srgbClr val="C00000"/>
                </a:solidFill>
                <a:latin typeface="楷体" panose="02010609060101010101" pitchFamily="49" charset="-122"/>
                <a:ea typeface="楷体" panose="02010609060101010101" pitchFamily="49" charset="-122"/>
              </a:rPr>
              <a:t>“美国国家网络空间安全”“技术在国防政策中的作用”“计算机安全与密码学的十大理念” “计算机和网络安全”“互联网技术”“密码学”</a:t>
            </a:r>
            <a:r>
              <a:rPr lang="zh-CN" altLang="en-US" sz="2000" dirty="0">
                <a:solidFill>
                  <a:srgbClr val="000000"/>
                </a:solidFill>
                <a:latin typeface="楷体" panose="02010609060101010101" pitchFamily="49" charset="-122"/>
                <a:ea typeface="楷体" panose="02010609060101010101" pitchFamily="49" charset="-122"/>
              </a:rPr>
              <a:t>等。</a:t>
            </a: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endParaRPr lang="zh-CN" altLang="en-US" sz="2400" b="1" dirty="0">
              <a:solidFill>
                <a:srgbClr val="00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lnSpc>
                <a:spcPct val="150000"/>
              </a:lnSpc>
            </a:pPr>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4099"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5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6388" name="文本框 5"/>
          <p:cNvSpPr txBox="1"/>
          <p:nvPr/>
        </p:nvSpPr>
        <p:spPr>
          <a:xfrm>
            <a:off x="776821" y="2924944"/>
            <a:ext cx="7590357"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solidFill>
                  <a:srgbClr val="C00000"/>
                </a:solidFill>
                <a:latin typeface="楷体" panose="02010609060101010101" pitchFamily="49" charset="-122"/>
                <a:ea typeface="楷体" panose="02010609060101010101" pitchFamily="49" charset="-122"/>
              </a:rPr>
              <a:t>英国知名高等院校</a:t>
            </a:r>
            <a:r>
              <a:rPr lang="zh-CN" altLang="en-US" sz="2000" dirty="0">
                <a:latin typeface="楷体" panose="02010609060101010101" pitchFamily="49" charset="-122"/>
                <a:ea typeface="楷体" panose="02010609060101010101" pitchFamily="49" charset="-122"/>
              </a:rPr>
              <a:t>（如牛津大学、伯明翰大学等）</a:t>
            </a:r>
            <a:r>
              <a:rPr lang="zh-CN" altLang="en-US" sz="2000" dirty="0">
                <a:solidFill>
                  <a:srgbClr val="C00000"/>
                </a:solidFill>
                <a:latin typeface="楷体" panose="02010609060101010101" pitchFamily="49" charset="-122"/>
                <a:ea typeface="楷体" panose="02010609060101010101" pitchFamily="49" charset="-122"/>
              </a:rPr>
              <a:t>的网络安全方向研究生核心课程体系具有多学科交叉融合的特点</a:t>
            </a:r>
            <a:r>
              <a:rPr lang="en-US" altLang="zh-CN" sz="2000" dirty="0">
                <a:solidFill>
                  <a:srgbClr val="000000"/>
                </a:solidFill>
                <a:latin typeface="楷体" panose="02010609060101010101" pitchFamily="49" charset="-122"/>
                <a:ea typeface="楷体" panose="02010609060101010101" pitchFamily="49" charset="-122"/>
              </a:rPr>
              <a:t>.</a:t>
            </a:r>
          </a:p>
          <a:p>
            <a:pPr marL="0" lvl="0" indent="457200">
              <a:spcBef>
                <a:spcPct val="0"/>
              </a:spcBef>
              <a:buNone/>
            </a:pP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r>
              <a:rPr lang="zh-CN" altLang="en-US" sz="2000" dirty="0">
                <a:solidFill>
                  <a:srgbClr val="000000"/>
                </a:solidFill>
                <a:latin typeface="楷体" panose="02010609060101010101" pitchFamily="49" charset="-122"/>
                <a:ea typeface="楷体" panose="02010609060101010101" pitchFamily="49" charset="-122"/>
              </a:rPr>
              <a:t>课程内容涵盖计算机技术、犯罪学、风险管理、法律和社会科学等，代表性核心课程有“信息系统安全管理”“信息系统渗透与对策”“信息系统风险管理”“网络犯罪”。</a:t>
            </a:r>
          </a:p>
        </p:txBody>
      </p:sp>
    </p:spTree>
  </p:cSld>
  <p:clrMapOvr>
    <a:masterClrMapping/>
  </p:clrMapOvr>
  <p:transition>
    <p:wedg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p:cNvSpPr>
          <p:nvPr>
            <p:ph type="title"/>
          </p:nvPr>
        </p:nvSpPr>
        <p:spPr>
          <a:xfrm>
            <a:off x="-1620688"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5123" name="Rectangle 3"/>
          <p:cNvSpPr>
            <a:spLocks noGrp="1" noChangeArrowheads="1"/>
          </p:cNvSpPr>
          <p:nvPr>
            <p:ph idx="1"/>
          </p:nvPr>
        </p:nvSpPr>
        <p:spPr>
          <a:xfrm>
            <a:off x="34924" y="1557338"/>
            <a:ext cx="9109075"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7412" name="文本框 5"/>
          <p:cNvSpPr txBox="1"/>
          <p:nvPr/>
        </p:nvSpPr>
        <p:spPr>
          <a:xfrm>
            <a:off x="628612" y="2924944"/>
            <a:ext cx="7921698"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solidFill>
                  <a:srgbClr val="C00000"/>
                </a:solidFill>
                <a:latin typeface="楷体" panose="02010609060101010101" pitchFamily="49" charset="-122"/>
                <a:ea typeface="楷体" panose="02010609060101010101" pitchFamily="49" charset="-122"/>
              </a:rPr>
              <a:t>澳洲、亚洲知名大学的网络安全研究生核心课程设置从理论、实践等方面出发，培养全面的网络安全相关人才</a:t>
            </a:r>
            <a:r>
              <a:rPr lang="en-US" altLang="zh-CN" sz="2000" dirty="0">
                <a:solidFill>
                  <a:srgbClr val="000000"/>
                </a:solidFill>
                <a:latin typeface="楷体" panose="02010609060101010101" pitchFamily="49" charset="-122"/>
                <a:ea typeface="楷体" panose="02010609060101010101" pitchFamily="49" charset="-122"/>
              </a:rPr>
              <a:t>.</a:t>
            </a:r>
          </a:p>
          <a:p>
            <a:pPr marL="0" lvl="0" indent="457200">
              <a:spcBef>
                <a:spcPct val="0"/>
              </a:spcBef>
              <a:buNone/>
            </a:pPr>
            <a:endParaRPr lang="en-US" altLang="zh-CN" sz="2000" dirty="0">
              <a:solidFill>
                <a:srgbClr val="000000"/>
              </a:solidFill>
              <a:latin typeface="楷体" panose="02010609060101010101" pitchFamily="49" charset="-122"/>
              <a:ea typeface="楷体" panose="02010609060101010101" pitchFamily="49" charset="-122"/>
            </a:endParaRPr>
          </a:p>
          <a:p>
            <a:pPr marL="0" lvl="0" indent="457200">
              <a:spcBef>
                <a:spcPct val="0"/>
              </a:spcBef>
              <a:buNone/>
            </a:pPr>
            <a:r>
              <a:rPr lang="zh-CN" altLang="en-US" sz="2000" dirty="0">
                <a:solidFill>
                  <a:srgbClr val="000000"/>
                </a:solidFill>
                <a:latin typeface="楷体" panose="02010609060101010101" pitchFamily="49" charset="-122"/>
                <a:ea typeface="楷体" panose="02010609060101010101" pitchFamily="49" charset="-122"/>
              </a:rPr>
              <a:t>澳大利亚卧龙岗大学计算机学院网络安全方向的核心课程包括“</a:t>
            </a:r>
            <a:r>
              <a:rPr lang="en-US" altLang="zh-CN" sz="2000" dirty="0">
                <a:solidFill>
                  <a:srgbClr val="000000"/>
                </a:solidFill>
                <a:latin typeface="楷体" panose="02010609060101010101" pitchFamily="49" charset="-122"/>
                <a:ea typeface="楷体" panose="02010609060101010101" pitchFamily="49" charset="-122"/>
              </a:rPr>
              <a:t>IT</a:t>
            </a:r>
            <a:r>
              <a:rPr lang="zh-CN" altLang="en-US" sz="2000" dirty="0">
                <a:solidFill>
                  <a:srgbClr val="000000"/>
                </a:solidFill>
                <a:latin typeface="楷体" panose="02010609060101010101" pitchFamily="49" charset="-122"/>
                <a:ea typeface="楷体" panose="02010609060101010101" pitchFamily="49" charset="-122"/>
              </a:rPr>
              <a:t>项目管理”“高级编程”“算法和数据结构”“计算机科学当代主题”“科学研究方法”“高级网络安全” “密码学数学”。</a:t>
            </a:r>
          </a:p>
        </p:txBody>
      </p:sp>
    </p:spTree>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899592" y="2636913"/>
            <a:ext cx="7056784" cy="3600400"/>
          </a:xfrm>
          <a:prstGeom prst="rect">
            <a:avLst/>
          </a:prstGeom>
        </p:spPr>
      </p:pic>
    </p:spTree>
    <p:extLst>
      <p:ext uri="{BB962C8B-B14F-4D97-AF65-F5344CB8AC3E}">
        <p14:creationId xmlns:p14="http://schemas.microsoft.com/office/powerpoint/2010/main" val="4068122017"/>
      </p:ext>
    </p:extLst>
  </p:cSld>
  <p:clrMapOvr>
    <a:masterClrMapping/>
  </p:clrMapOvr>
  <p:transition>
    <p:wedg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24644" y="1557338"/>
            <a:ext cx="936161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mn-ea"/>
                <a:ea typeface="+mn-ea"/>
                <a:cs typeface="+mn-cs"/>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zh-CN" altLang="en-US" sz="2600" b="0" i="0" u="none" strike="noStrike" kern="0" cap="none" spc="0" normalizeH="0" baseline="0" noProof="0" dirty="0">
              <a:ln>
                <a:noFill/>
              </a:ln>
              <a:solidFill>
                <a:srgbClr val="FF0000"/>
              </a:solidFill>
              <a:effectLst/>
              <a:uLnTx/>
              <a:uFillTx/>
              <a:latin typeface="+mn-ea"/>
              <a:ea typeface="+mn-ea"/>
              <a:cs typeface="+mn-cs"/>
            </a:endParaRPr>
          </a:p>
        </p:txBody>
      </p:sp>
      <p:sp>
        <p:nvSpPr>
          <p:cNvPr id="18436" name="文本框 5"/>
          <p:cNvSpPr txBox="1"/>
          <p:nvPr/>
        </p:nvSpPr>
        <p:spPr>
          <a:xfrm>
            <a:off x="2555776" y="6227825"/>
            <a:ext cx="8207375" cy="40011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solidFill>
                  <a:srgbClr val="000000"/>
                </a:solidFill>
                <a:latin typeface="楷体" panose="02010609060101010101" pitchFamily="49" charset="-122"/>
                <a:ea typeface="楷体" panose="02010609060101010101" pitchFamily="49" charset="-122"/>
              </a:rPr>
              <a:t>国外部分代表性网络安全核心课程</a:t>
            </a:r>
          </a:p>
        </p:txBody>
      </p:sp>
      <p:graphicFrame>
        <p:nvGraphicFramePr>
          <p:cNvPr id="2" name="表格 1"/>
          <p:cNvGraphicFramePr>
            <a:graphicFrameLocks noGrp="1"/>
          </p:cNvGraphicFramePr>
          <p:nvPr>
            <p:custDataLst>
              <p:tags r:id="rId1"/>
            </p:custDataLst>
            <p:extLst>
              <p:ext uri="{D42A27DB-BD31-4B8C-83A1-F6EECF244321}">
                <p14:modId xmlns:p14="http://schemas.microsoft.com/office/powerpoint/2010/main" val="988526036"/>
              </p:ext>
            </p:extLst>
          </p:nvPr>
        </p:nvGraphicFramePr>
        <p:xfrm>
          <a:off x="171749" y="2113025"/>
          <a:ext cx="8933180" cy="4114800"/>
        </p:xfrm>
        <a:graphic>
          <a:graphicData uri="http://schemas.openxmlformats.org/drawingml/2006/table">
            <a:tbl>
              <a:tblPr firstRow="1" bandRow="1">
                <a:tableStyleId>{22838BEF-8BB2-4498-84A7-C5851F593DF1}</a:tableStyleId>
              </a:tblPr>
              <a:tblGrid>
                <a:gridCol w="1681480"/>
                <a:gridCol w="7251700"/>
              </a:tblGrid>
              <a:tr h="370840">
                <a:tc>
                  <a:txBody>
                    <a:bodyPr/>
                    <a:lstStyle/>
                    <a:p>
                      <a:pPr algn="ctr"/>
                      <a:r>
                        <a:rPr lang="zh-CN" altLang="en-US" sz="2000" dirty="0">
                          <a:latin typeface="楷体" panose="02010609060101010101" pitchFamily="49" charset="-122"/>
                          <a:ea typeface="楷体" panose="02010609060101010101" pitchFamily="49" charset="-122"/>
                        </a:rPr>
                        <a:t>课程类别</a:t>
                      </a:r>
                    </a:p>
                  </a:txBody>
                  <a:tcPr/>
                </a:tc>
                <a:tc>
                  <a:txBody>
                    <a:bodyPr/>
                    <a:lstStyle/>
                    <a:p>
                      <a:pPr algn="ctr"/>
                      <a:r>
                        <a:rPr lang="zh-CN" altLang="en-US" sz="2000" dirty="0">
                          <a:latin typeface="楷体" panose="02010609060101010101" pitchFamily="49" charset="-122"/>
                          <a:ea typeface="楷体" panose="02010609060101010101" pitchFamily="49" charset="-122"/>
                        </a:rPr>
                        <a:t>代表性课程</a:t>
                      </a:r>
                    </a:p>
                  </a:txBody>
                  <a:tcPr/>
                </a:tc>
              </a:tr>
              <a:tr h="370840">
                <a:tc>
                  <a:txBody>
                    <a:bodyPr/>
                    <a:lstStyle/>
                    <a:p>
                      <a:pPr algn="ctr"/>
                      <a:r>
                        <a:rPr lang="zh-CN" altLang="en-US" sz="2000" dirty="0">
                          <a:latin typeface="楷体" panose="02010609060101010101" pitchFamily="49" charset="-122"/>
                          <a:ea typeface="楷体" panose="02010609060101010101" pitchFamily="49" charset="-122"/>
                        </a:rPr>
                        <a:t>一般专业理论</a:t>
                      </a:r>
                    </a:p>
                  </a:txBody>
                  <a:tcPr/>
                </a:tc>
                <a:tc>
                  <a:txBody>
                    <a:bodyPr/>
                    <a:lstStyle/>
                    <a:p>
                      <a:pPr algn="l"/>
                      <a:r>
                        <a:rPr lang="zh-CN" altLang="en-US" sz="2000" dirty="0">
                          <a:latin typeface="楷体" panose="02010609060101010101" pitchFamily="49" charset="-122"/>
                          <a:ea typeface="楷体" panose="02010609060101010101" pitchFamily="49" charset="-122"/>
                        </a:rPr>
                        <a:t>“计算机及网络安全”“互联网技术”“密码学”“安全编码”“应用信息保障”“软件逆向工程简介”“网络取证”“移动和物联网安全”“安全软件系统”“隐私基础”“高级编程”“算法和数据结构”“网络防御与云安全”“密码学数学”</a:t>
                      </a:r>
                      <a:r>
                        <a:rPr lang="zh-CN" altLang="en-US" sz="2000" dirty="0" smtClean="0">
                          <a:latin typeface="楷体" panose="02010609060101010101" pitchFamily="49" charset="-122"/>
                          <a:ea typeface="楷体" panose="02010609060101010101" pitchFamily="49" charset="-122"/>
                        </a:rPr>
                        <a:t>等 </a:t>
                      </a:r>
                      <a:r>
                        <a:rPr lang="zh-CN" altLang="en-US" sz="2000" dirty="0" smtClean="0">
                          <a:solidFill>
                            <a:srgbClr val="C00000"/>
                          </a:solidFill>
                          <a:latin typeface="楷体" panose="02010609060101010101" pitchFamily="49" charset="-122"/>
                          <a:ea typeface="楷体" panose="02010609060101010101" pitchFamily="49" charset="-122"/>
                        </a:rPr>
                        <a:t>深度学习</a:t>
                      </a:r>
                      <a:endParaRPr lang="zh-CN" altLang="en-US" sz="2000" dirty="0">
                        <a:solidFill>
                          <a:srgbClr val="C00000"/>
                        </a:solidFill>
                        <a:latin typeface="楷体" panose="02010609060101010101" pitchFamily="49" charset="-122"/>
                        <a:ea typeface="楷体" panose="02010609060101010101" pitchFamily="49" charset="-122"/>
                      </a:endParaRPr>
                    </a:p>
                  </a:txBody>
                  <a:tcPr/>
                </a:tc>
              </a:tr>
              <a:tr h="370840">
                <a:tc>
                  <a:txBody>
                    <a:bodyPr/>
                    <a:lstStyle/>
                    <a:p>
                      <a:pPr algn="ctr"/>
                      <a:r>
                        <a:rPr lang="zh-CN" altLang="en-US" sz="2000" dirty="0">
                          <a:latin typeface="楷体" panose="02010609060101010101" pitchFamily="49" charset="-122"/>
                          <a:ea typeface="楷体" panose="02010609060101010101" pitchFamily="49" charset="-122"/>
                        </a:rPr>
                        <a:t>前沿科学技术</a:t>
                      </a:r>
                    </a:p>
                  </a:txBody>
                  <a:tcPr/>
                </a:tc>
                <a:tc>
                  <a:txBody>
                    <a:bodyPr/>
                    <a:lstStyle/>
                    <a:p>
                      <a:pPr algn="ctr"/>
                      <a:r>
                        <a:rPr lang="zh-CN" altLang="en-US" sz="2000" dirty="0">
                          <a:latin typeface="楷体" panose="02010609060101010101" pitchFamily="49" charset="-122"/>
                          <a:ea typeface="楷体" panose="02010609060101010101" pitchFamily="49" charset="-122"/>
                        </a:rPr>
                        <a:t>“美国国家网络空间安全”“技术在国防政策中的作用”“计算机安全与密码学的十大理念”“计算机科学当代主题”等</a:t>
                      </a:r>
                    </a:p>
                  </a:txBody>
                  <a:tcPr/>
                </a:tc>
              </a:tr>
              <a:tr h="370840">
                <a:tc>
                  <a:txBody>
                    <a:bodyPr/>
                    <a:lstStyle/>
                    <a:p>
                      <a:pPr algn="ctr"/>
                      <a:r>
                        <a:rPr lang="zh-CN" altLang="en-US" sz="2000" dirty="0">
                          <a:latin typeface="楷体" panose="02010609060101010101" pitchFamily="49" charset="-122"/>
                          <a:ea typeface="楷体" panose="02010609060101010101" pitchFamily="49" charset="-122"/>
                        </a:rPr>
                        <a:t>研究方法</a:t>
                      </a:r>
                    </a:p>
                  </a:txBody>
                  <a:tcPr/>
                </a:tc>
                <a:tc>
                  <a:txBody>
                    <a:bodyPr/>
                    <a:lstStyle/>
                    <a:p>
                      <a:pPr algn="ctr"/>
                      <a:r>
                        <a:rPr lang="zh-CN" altLang="en-US" sz="2000" dirty="0">
                          <a:latin typeface="楷体" panose="02010609060101010101" pitchFamily="49" charset="-122"/>
                          <a:ea typeface="楷体" panose="02010609060101010101" pitchFamily="49" charset="-122"/>
                        </a:rPr>
                        <a:t>“安全系统开发和评估的严谨性”“科学研究方法”“威胁建模与英特尔”“</a:t>
                      </a:r>
                      <a:r>
                        <a:rPr lang="en-US" altLang="zh-CN" sz="2000" dirty="0">
                          <a:latin typeface="楷体" panose="02010609060101010101" pitchFamily="49" charset="-122"/>
                          <a:ea typeface="楷体" panose="02010609060101010101" pitchFamily="49" charset="-122"/>
                        </a:rPr>
                        <a:t>Cyber Security</a:t>
                      </a:r>
                      <a:r>
                        <a:rPr lang="zh-CN" altLang="en-US" sz="2000" dirty="0">
                          <a:latin typeface="楷体" panose="02010609060101010101" pitchFamily="49" charset="-122"/>
                          <a:ea typeface="楷体" panose="02010609060101010101" pitchFamily="49" charset="-122"/>
                        </a:rPr>
                        <a:t>工具包使用”等</a:t>
                      </a:r>
                    </a:p>
                  </a:txBody>
                  <a:tcPr/>
                </a:tc>
              </a:tr>
              <a:tr h="370840">
                <a:tc>
                  <a:txBody>
                    <a:bodyPr/>
                    <a:lstStyle/>
                    <a:p>
                      <a:pPr algn="ctr"/>
                      <a:r>
                        <a:rPr lang="zh-CN" altLang="en-US" sz="2000" dirty="0">
                          <a:latin typeface="楷体" panose="02010609060101010101" pitchFamily="49" charset="-122"/>
                          <a:ea typeface="楷体" panose="02010609060101010101" pitchFamily="49" charset="-122"/>
                        </a:rPr>
                        <a:t>人文法律</a:t>
                      </a:r>
                    </a:p>
                  </a:txBody>
                  <a:tcPr/>
                </a:tc>
                <a:tc>
                  <a:txBody>
                    <a:bodyPr/>
                    <a:lstStyle/>
                    <a:p>
                      <a:pPr algn="ctr"/>
                      <a:r>
                        <a:rPr lang="zh-CN" altLang="en-US" sz="2000" dirty="0">
                          <a:latin typeface="楷体" panose="02010609060101010101" pitchFamily="49" charset="-122"/>
                          <a:ea typeface="楷体" panose="02010609060101010101" pitchFamily="49" charset="-122"/>
                        </a:rPr>
                        <a:t>“</a:t>
                      </a:r>
                      <a:r>
                        <a:rPr lang="en-US" altLang="zh-CN" sz="2000" dirty="0">
                          <a:latin typeface="楷体" panose="02010609060101010101" pitchFamily="49" charset="-122"/>
                          <a:ea typeface="楷体" panose="02010609060101010101" pitchFamily="49" charset="-122"/>
                        </a:rPr>
                        <a:t>IT</a:t>
                      </a:r>
                      <a:r>
                        <a:rPr lang="zh-CN" altLang="en-US" sz="2000" dirty="0">
                          <a:latin typeface="楷体" panose="02010609060101010101" pitchFamily="49" charset="-122"/>
                          <a:ea typeface="楷体" panose="02010609060101010101" pitchFamily="49" charset="-122"/>
                        </a:rPr>
                        <a:t>项目管理”“信息系统安全管理”“信息系统风险管理”“网络安全道德问题”“网络犯罪”等</a:t>
                      </a:r>
                    </a:p>
                  </a:txBody>
                  <a:tcPr/>
                </a:tc>
              </a:tr>
            </a:tbl>
          </a:graphicData>
        </a:graphic>
      </p:graphicFrame>
    </p:spTree>
  </p:cSld>
  <p:clrMapOvr>
    <a:masterClrMapping/>
  </p:clrMapOvr>
  <p:transition>
    <p:wedg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7171" name="Rectangle 3"/>
          <p:cNvSpPr>
            <a:spLocks noGrp="1" noChangeArrowheads="1"/>
          </p:cNvSpPr>
          <p:nvPr>
            <p:ph idx="1"/>
          </p:nvPr>
        </p:nvSpPr>
        <p:spPr>
          <a:xfrm>
            <a:off x="34924" y="1557338"/>
            <a:ext cx="9109075"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19460" name="文本框 4"/>
          <p:cNvSpPr txBox="1"/>
          <p:nvPr/>
        </p:nvSpPr>
        <p:spPr>
          <a:xfrm>
            <a:off x="683568" y="2406010"/>
            <a:ext cx="8207375" cy="305949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lnSpc>
                <a:spcPct val="200000"/>
              </a:lnSpc>
              <a:spcBef>
                <a:spcPct val="0"/>
              </a:spcBef>
              <a:buNone/>
            </a:pPr>
            <a:r>
              <a:rPr lang="zh-CN" altLang="en-US" sz="2000" dirty="0">
                <a:solidFill>
                  <a:srgbClr val="000000"/>
                </a:solidFill>
                <a:latin typeface="楷体" panose="02010609060101010101" pitchFamily="49" charset="-122"/>
                <a:ea typeface="楷体" panose="02010609060101010101" pitchFamily="49" charset="-122"/>
              </a:rPr>
              <a:t>国外网络空间安全人才培养的特点分析</a:t>
            </a:r>
          </a:p>
          <a:p>
            <a:pPr marL="0" lvl="0" indent="457200">
              <a:lnSpc>
                <a:spcPct val="200000"/>
              </a:lnSpc>
              <a:spcBef>
                <a:spcPct val="0"/>
              </a:spcBef>
              <a:buNone/>
            </a:pPr>
            <a:r>
              <a:rPr lang="en-US" altLang="zh-CN" sz="2000" dirty="0">
                <a:solidFill>
                  <a:srgbClr val="000000"/>
                </a:solidFill>
                <a:latin typeface="楷体" panose="02010609060101010101" pitchFamily="49" charset="-122"/>
                <a:ea typeface="楷体" panose="02010609060101010101" pitchFamily="49" charset="-122"/>
              </a:rPr>
              <a:t>1.</a:t>
            </a:r>
            <a:r>
              <a:rPr lang="zh-CN" altLang="en-US" sz="2000" dirty="0">
                <a:solidFill>
                  <a:srgbClr val="000000"/>
                </a:solidFill>
                <a:latin typeface="楷体" panose="02010609060101010101" pitchFamily="49" charset="-122"/>
                <a:ea typeface="楷体" panose="02010609060101010101" pitchFamily="49" charset="-122"/>
              </a:rPr>
              <a:t>把网络空间安全人才培养放在国家战略高度重视</a:t>
            </a:r>
          </a:p>
          <a:p>
            <a:pPr marL="0" lvl="0" indent="457200">
              <a:lnSpc>
                <a:spcPct val="200000"/>
              </a:lnSpc>
              <a:spcBef>
                <a:spcPct val="0"/>
              </a:spcBef>
              <a:buNone/>
            </a:pPr>
            <a:r>
              <a:rPr lang="en-US" altLang="zh-CN" sz="2000" dirty="0">
                <a:solidFill>
                  <a:srgbClr val="000000"/>
                </a:solidFill>
                <a:latin typeface="楷体" panose="02010609060101010101" pitchFamily="49" charset="-122"/>
                <a:ea typeface="楷体" panose="02010609060101010101" pitchFamily="49" charset="-122"/>
              </a:rPr>
              <a:t>2.教育体系覆盖面广、专业度高</a:t>
            </a:r>
          </a:p>
          <a:p>
            <a:pPr marL="0" lvl="0" indent="457200">
              <a:lnSpc>
                <a:spcPct val="200000"/>
              </a:lnSpc>
              <a:spcBef>
                <a:spcPct val="0"/>
              </a:spcBef>
              <a:buNone/>
            </a:pPr>
            <a:r>
              <a:rPr lang="en-US" altLang="zh-CN" sz="2000" dirty="0">
                <a:solidFill>
                  <a:srgbClr val="000000"/>
                </a:solidFill>
                <a:latin typeface="楷体" panose="02010609060101010101" pitchFamily="49" charset="-122"/>
                <a:ea typeface="楷体" panose="02010609060101010101" pitchFamily="49" charset="-122"/>
              </a:rPr>
              <a:t>3.多部门联动培养</a:t>
            </a:r>
          </a:p>
          <a:p>
            <a:pPr marL="0" lvl="0" indent="457200">
              <a:lnSpc>
                <a:spcPct val="200000"/>
              </a:lnSpc>
              <a:spcBef>
                <a:spcPct val="0"/>
              </a:spcBef>
              <a:buNone/>
            </a:pPr>
            <a:r>
              <a:rPr lang="en-US" altLang="zh-CN" sz="2000" dirty="0">
                <a:solidFill>
                  <a:srgbClr val="000000"/>
                </a:solidFill>
                <a:latin typeface="楷体" panose="02010609060101010101" pitchFamily="49" charset="-122"/>
                <a:ea typeface="楷体" panose="02010609060101010101" pitchFamily="49" charset="-122"/>
              </a:rPr>
              <a:t>4.完善的人才评价机制和激励制度</a:t>
            </a:r>
          </a:p>
        </p:txBody>
      </p:sp>
    </p:spTree>
  </p:cSld>
  <p:clrMapOvr>
    <a:masterClrMapping/>
  </p:clrMapOvr>
  <p:transition>
    <p:wedg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8195"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0484" name="文本框 4"/>
          <p:cNvSpPr txBox="1"/>
          <p:nvPr/>
        </p:nvSpPr>
        <p:spPr>
          <a:xfrm>
            <a:off x="611560" y="2564904"/>
            <a:ext cx="8280920" cy="286232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a:spcBef>
                <a:spcPct val="0"/>
              </a:spcBef>
              <a:buFont typeface="Wingdings" panose="05000000000000000000" charset="0"/>
              <a:buChar char=""/>
            </a:pPr>
            <a:r>
              <a:rPr lang="en-US" altLang="zh-CN" sz="2000" dirty="0">
                <a:solidFill>
                  <a:srgbClr val="000000"/>
                </a:solidFill>
                <a:latin typeface="楷体" panose="02010609060101010101" pitchFamily="49" charset="-122"/>
                <a:ea typeface="楷体" panose="02010609060101010101" pitchFamily="49" charset="-122"/>
              </a:rPr>
              <a:t>2014</a:t>
            </a:r>
            <a:r>
              <a:rPr lang="zh-CN" altLang="en-US" sz="2000" dirty="0">
                <a:solidFill>
                  <a:srgbClr val="000000"/>
                </a:solidFill>
                <a:latin typeface="楷体" panose="02010609060101010101" pitchFamily="49" charset="-122"/>
                <a:ea typeface="楷体" panose="02010609060101010101" pitchFamily="49" charset="-122"/>
              </a:rPr>
              <a:t>年</a:t>
            </a:r>
            <a:r>
              <a:rPr lang="en-US" altLang="zh-CN" sz="2000" dirty="0">
                <a:solidFill>
                  <a:srgbClr val="000000"/>
                </a:solidFill>
                <a:latin typeface="楷体" panose="02010609060101010101" pitchFamily="49" charset="-122"/>
                <a:ea typeface="楷体" panose="02010609060101010101" pitchFamily="49" charset="-122"/>
              </a:rPr>
              <a:t>6</a:t>
            </a:r>
            <a:r>
              <a:rPr lang="zh-CN" altLang="en-US" sz="2000" dirty="0">
                <a:solidFill>
                  <a:srgbClr val="000000"/>
                </a:solidFill>
                <a:latin typeface="楷体" panose="02010609060101010101" pitchFamily="49" charset="-122"/>
                <a:ea typeface="楷体" panose="02010609060101010101" pitchFamily="49" charset="-122"/>
              </a:rPr>
              <a:t>月，教育部专门组织专家组来研究论证设立“网络空间安全”一级学科的问题。</a:t>
            </a:r>
            <a:endParaRPr lang="en-US" altLang="zh-CN" sz="2000" dirty="0">
              <a:solidFill>
                <a:srgbClr val="000000"/>
              </a:solidFill>
              <a:latin typeface="楷体" panose="02010609060101010101" pitchFamily="49" charset="-122"/>
              <a:ea typeface="楷体" panose="02010609060101010101" pitchFamily="49" charset="-122"/>
            </a:endParaRPr>
          </a:p>
          <a:p>
            <a:pPr marL="0" lvl="0" indent="0">
              <a:spcBef>
                <a:spcPct val="0"/>
              </a:spcBef>
              <a:buNone/>
            </a:pPr>
            <a:endParaRPr lang="zh-CN" altLang="en-US"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r>
              <a:rPr lang="en-US" altLang="zh-CN" sz="2000" dirty="0">
                <a:solidFill>
                  <a:srgbClr val="000000"/>
                </a:solidFill>
                <a:latin typeface="楷体" panose="02010609060101010101" pitchFamily="49" charset="-122"/>
                <a:ea typeface="楷体" panose="02010609060101010101" pitchFamily="49" charset="-122"/>
              </a:rPr>
              <a:t>2015</a:t>
            </a:r>
            <a:r>
              <a:rPr lang="zh-CN" altLang="en-US" sz="2000" dirty="0">
                <a:solidFill>
                  <a:srgbClr val="000000"/>
                </a:solidFill>
                <a:latin typeface="楷体" panose="02010609060101010101" pitchFamily="49" charset="-122"/>
                <a:ea typeface="楷体" panose="02010609060101010101" pitchFamily="49" charset="-122"/>
              </a:rPr>
              <a:t>年</a:t>
            </a:r>
            <a:r>
              <a:rPr lang="en-US" altLang="zh-CN" sz="2000" dirty="0">
                <a:solidFill>
                  <a:srgbClr val="000000"/>
                </a:solidFill>
                <a:latin typeface="楷体" panose="02010609060101010101" pitchFamily="49" charset="-122"/>
                <a:ea typeface="楷体" panose="02010609060101010101" pitchFamily="49" charset="-122"/>
              </a:rPr>
              <a:t>6</a:t>
            </a:r>
            <a:r>
              <a:rPr lang="zh-CN" altLang="en-US" sz="2000" dirty="0">
                <a:solidFill>
                  <a:srgbClr val="000000"/>
                </a:solidFill>
                <a:latin typeface="楷体" panose="02010609060101010101" pitchFamily="49" charset="-122"/>
                <a:ea typeface="楷体" panose="02010609060101010101" pitchFamily="49" charset="-122"/>
              </a:rPr>
              <a:t>月，国务院学位委员会在工学门类下增设了“网络空间安全”一级学科</a:t>
            </a:r>
            <a:r>
              <a:rPr lang="en-US" altLang="zh-CN"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学科代码 “</a:t>
            </a:r>
            <a:r>
              <a:rPr lang="en-US" altLang="zh-CN" sz="2000" dirty="0">
                <a:solidFill>
                  <a:srgbClr val="000000"/>
                </a:solidFill>
                <a:latin typeface="楷体" panose="02010609060101010101" pitchFamily="49" charset="-122"/>
                <a:ea typeface="楷体" panose="02010609060101010101" pitchFamily="49" charset="-122"/>
              </a:rPr>
              <a:t>0839”)</a:t>
            </a:r>
            <a:r>
              <a:rPr lang="zh-CN" altLang="en-US" sz="2000" dirty="0">
                <a:solidFill>
                  <a:srgbClr val="000000"/>
                </a:solidFill>
                <a:latin typeface="楷体" panose="02010609060101010101" pitchFamily="49" charset="-122"/>
                <a:ea typeface="楷体" panose="02010609060101010101" pitchFamily="49" charset="-122"/>
              </a:rPr>
              <a:t>。</a:t>
            </a:r>
            <a:endParaRPr lang="en-US" altLang="zh-CN" sz="2000" dirty="0">
              <a:solidFill>
                <a:srgbClr val="000000"/>
              </a:solidFill>
              <a:latin typeface="楷体" panose="02010609060101010101" pitchFamily="49" charset="-122"/>
              <a:ea typeface="楷体" panose="02010609060101010101" pitchFamily="49" charset="-122"/>
            </a:endParaRPr>
          </a:p>
          <a:p>
            <a:pPr marL="0" lvl="0" indent="0">
              <a:spcBef>
                <a:spcPct val="0"/>
              </a:spcBef>
              <a:buNone/>
            </a:pPr>
            <a:endParaRPr lang="zh-CN" altLang="en-US"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r>
              <a:rPr lang="en-US" altLang="zh-CN" sz="2000" dirty="0">
                <a:solidFill>
                  <a:srgbClr val="000000"/>
                </a:solidFill>
                <a:latin typeface="楷体" panose="02010609060101010101" pitchFamily="49" charset="-122"/>
                <a:ea typeface="楷体" panose="02010609060101010101" pitchFamily="49" charset="-122"/>
              </a:rPr>
              <a:t>29</a:t>
            </a:r>
            <a:r>
              <a:rPr lang="zh-CN" altLang="en-US" sz="2000" dirty="0">
                <a:solidFill>
                  <a:srgbClr val="000000"/>
                </a:solidFill>
                <a:latin typeface="楷体" panose="02010609060101010101" pitchFamily="49" charset="-122"/>
                <a:ea typeface="楷体" panose="02010609060101010101" pitchFamily="49" charset="-122"/>
              </a:rPr>
              <a:t>所高校申请并获批成为该学科首批博士学位授权点，并着手制定相应的人才培养方案，开启了我国在一级学科目录规范下成体系、全方位的网络空间安全人才培养模式。</a:t>
            </a:r>
            <a:endParaRPr lang="en-US" altLang="zh-CN" sz="2000" dirty="0">
              <a:solidFill>
                <a:srgbClr val="00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9219"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mn-ea"/>
                <a:ea typeface="+mn-ea"/>
                <a:cs typeface="+mn-cs"/>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1508" name="文本框 4"/>
          <p:cNvSpPr txBox="1"/>
          <p:nvPr/>
        </p:nvSpPr>
        <p:spPr>
          <a:xfrm>
            <a:off x="755576" y="2710172"/>
            <a:ext cx="7848872" cy="372300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lvl="0">
              <a:spcBef>
                <a:spcPct val="0"/>
              </a:spcBef>
              <a:buFont typeface="Wingdings" panose="05000000000000000000" charset="0"/>
              <a:buChar char=""/>
            </a:pPr>
            <a:r>
              <a:rPr lang="zh-CN" altLang="en-US" sz="2000" dirty="0">
                <a:solidFill>
                  <a:srgbClr val="000000"/>
                </a:solidFill>
                <a:latin typeface="楷体" panose="02010609060101010101" pitchFamily="49" charset="-122"/>
                <a:ea typeface="楷体" panose="02010609060101010101" pitchFamily="49" charset="-122"/>
              </a:rPr>
              <a:t>我国网络安全方向的一般专业理论类课程设置已经较为全面。</a:t>
            </a:r>
          </a:p>
          <a:p>
            <a:pPr lvl="0">
              <a:spcBef>
                <a:spcPct val="0"/>
              </a:spcBef>
              <a:buFont typeface="Wingdings" panose="05000000000000000000" charset="0"/>
              <a:buChar char=""/>
            </a:pPr>
            <a:endParaRPr lang="zh-CN" altLang="en-US"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r>
              <a:rPr lang="zh-CN" altLang="en-US" sz="2000" dirty="0">
                <a:solidFill>
                  <a:srgbClr val="000000"/>
                </a:solidFill>
                <a:latin typeface="楷体" panose="02010609060101010101" pitchFamily="49" charset="-122"/>
                <a:ea typeface="楷体" panose="02010609060101010101" pitchFamily="49" charset="-122"/>
              </a:rPr>
              <a:t>前沿科学技术类、研究方法类和人文法律类课程设置，在数量及全面性上，与国外高水平院校仍然存在一定差距。</a:t>
            </a:r>
          </a:p>
          <a:p>
            <a:pPr lvl="0">
              <a:spcBef>
                <a:spcPct val="0"/>
              </a:spcBef>
              <a:buFont typeface="Wingdings" panose="05000000000000000000" charset="0"/>
              <a:buChar char=""/>
            </a:pPr>
            <a:endParaRPr lang="en-US" altLang="zh-CN" sz="2000" dirty="0">
              <a:solidFill>
                <a:srgbClr val="000000"/>
              </a:solidFill>
              <a:latin typeface="楷体" panose="02010609060101010101" pitchFamily="49" charset="-122"/>
              <a:ea typeface="楷体" panose="02010609060101010101" pitchFamily="49" charset="-122"/>
            </a:endParaRPr>
          </a:p>
          <a:p>
            <a:pPr lvl="0">
              <a:spcBef>
                <a:spcPct val="0"/>
              </a:spcBef>
              <a:buFont typeface="Wingdings" panose="05000000000000000000" charset="0"/>
              <a:buChar char=""/>
            </a:pPr>
            <a:r>
              <a:rPr lang="en-US" altLang="zh-CN" sz="2000" dirty="0">
                <a:latin typeface="楷体" panose="02010609060101010101" pitchFamily="49" charset="-122"/>
                <a:ea typeface="楷体" panose="02010609060101010101" pitchFamily="49" charset="-122"/>
              </a:rPr>
              <a:t>2017</a:t>
            </a:r>
            <a:r>
              <a:rPr lang="zh-CN" altLang="en-US" sz="2000" dirty="0">
                <a:latin typeface="楷体" panose="02010609060101010101" pitchFamily="49" charset="-122"/>
                <a:ea typeface="楷体" panose="02010609060101010101" pitchFamily="49" charset="-122"/>
              </a:rPr>
              <a:t>年</a:t>
            </a:r>
            <a:r>
              <a:rPr lang="en-US" altLang="zh-CN" sz="2000" dirty="0">
                <a:latin typeface="楷体" panose="02010609060101010101" pitchFamily="49" charset="-122"/>
                <a:ea typeface="楷体" panose="02010609060101010101" pitchFamily="49" charset="-122"/>
              </a:rPr>
              <a:t>9</a:t>
            </a:r>
            <a:r>
              <a:rPr lang="zh-CN" altLang="en-US" sz="2000" dirty="0">
                <a:latin typeface="楷体" panose="02010609060101010101" pitchFamily="49" charset="-122"/>
                <a:ea typeface="楷体" panose="02010609060101010101" pitchFamily="49" charset="-122"/>
              </a:rPr>
              <a:t>月，中央网信办、教育部公布了首批一流网络安全学院建设示范项目，包括西安电子科技大学、东南大学、武汉大学、北京 航空航天大学、四川大学、中国科学技术大学和战略支援部队信息工程大学</a:t>
            </a:r>
            <a:r>
              <a:rPr lang="en-US" altLang="zh-CN" sz="2000" dirty="0">
                <a:latin typeface="楷体" panose="02010609060101010101" pitchFamily="49" charset="-122"/>
                <a:ea typeface="楷体" panose="02010609060101010101" pitchFamily="49" charset="-122"/>
              </a:rPr>
              <a:t>7</a:t>
            </a:r>
            <a:r>
              <a:rPr lang="zh-CN" altLang="en-US" sz="2000" dirty="0">
                <a:latin typeface="楷体" panose="02010609060101010101" pitchFamily="49" charset="-122"/>
                <a:ea typeface="楷体" panose="02010609060101010101" pitchFamily="49" charset="-122"/>
              </a:rPr>
              <a:t>所高校。以上示范学校在实践中不断改进、完善其课程体系</a:t>
            </a:r>
            <a:r>
              <a:rPr lang="en-US" altLang="zh-CN" sz="20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网络安全学院均已建立较为完备的本科生课程体系。</a:t>
            </a:r>
            <a:endParaRPr lang="en-US" altLang="zh-CN" sz="2000" dirty="0">
              <a:latin typeface="楷体" panose="02010609060101010101" pitchFamily="49" charset="-122"/>
              <a:ea typeface="楷体" panose="02010609060101010101" pitchFamily="49" charset="-122"/>
            </a:endParaRPr>
          </a:p>
          <a:p>
            <a:pPr marL="0" lvl="0" indent="0">
              <a:lnSpc>
                <a:spcPct val="150000"/>
              </a:lnSpc>
              <a:spcBef>
                <a:spcPct val="0"/>
              </a:spcBef>
              <a:buNone/>
            </a:pPr>
            <a:endParaRPr lang="zh-CN" altLang="en-US" sz="2400" b="1" dirty="0">
              <a:solidFill>
                <a:srgbClr val="FF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9219" name="Rectangle 3"/>
          <p:cNvSpPr>
            <a:spLocks noGrp="1" noChangeArrowheads="1"/>
          </p:cNvSpPr>
          <p:nvPr>
            <p:ph idx="1"/>
          </p:nvPr>
        </p:nvSpPr>
        <p:spPr>
          <a:xfrm>
            <a:off x="34924" y="1557338"/>
            <a:ext cx="9001571" cy="10795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3200" b="0" i="0" u="none" strike="noStrike" kern="0" cap="none" spc="0" normalizeH="0" baseline="0" noProof="0" dirty="0">
                <a:ln>
                  <a:noFill/>
                </a:ln>
                <a:solidFill>
                  <a:schemeClr val="tx1"/>
                </a:solidFill>
                <a:effectLst/>
                <a:uLnTx/>
                <a:uFillTx/>
                <a:latin typeface="+mn-ea"/>
                <a:ea typeface="+mn-ea"/>
                <a:cs typeface="+mn-cs"/>
              </a:rPr>
              <a:t> </a:t>
            </a: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3.1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国内外主要大学网络空间安全学科建设情况和发展过程</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sz="32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21508" name="文本框 4"/>
          <p:cNvSpPr txBox="1"/>
          <p:nvPr/>
        </p:nvSpPr>
        <p:spPr>
          <a:xfrm>
            <a:off x="503548" y="2237223"/>
            <a:ext cx="8244916" cy="10156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marR="0" lvl="0" indent="457200" algn="l" defTabSz="914400" rtl="0" eaLnBrk="0" fontAlgn="base" latinLnBrk="0" hangingPunct="0">
              <a:lnSpc>
                <a:spcPct val="100000"/>
              </a:lnSpc>
              <a:spcBef>
                <a:spcPct val="0"/>
              </a:spcBef>
              <a:spcAft>
                <a:spcPct val="0"/>
              </a:spcAft>
              <a:buClrTx/>
              <a:buSzTx/>
              <a:buNone/>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在中央网信办的指导和支持下，由武汉市承接了国家网安基地这一网络安全领域的重点布局项目，打造国内唯一的“网络安全学院</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rPr>
              <a:t>创新产业谷”基地。</a:t>
            </a:r>
            <a:endPar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endParaRPr>
          </a:p>
        </p:txBody>
      </p:sp>
      <p:pic>
        <p:nvPicPr>
          <p:cNvPr id="5" name="图片 4"/>
          <p:cNvPicPr>
            <a:picLocks noChangeAspect="1"/>
          </p:cNvPicPr>
          <p:nvPr/>
        </p:nvPicPr>
        <p:blipFill>
          <a:blip r:embed="rId2"/>
          <a:stretch>
            <a:fillRect/>
          </a:stretch>
        </p:blipFill>
        <p:spPr>
          <a:xfrm>
            <a:off x="515908" y="3557874"/>
            <a:ext cx="3421330" cy="1895942"/>
          </a:xfrm>
          <a:prstGeom prst="rect">
            <a:avLst/>
          </a:prstGeom>
          <a:ln>
            <a:solidFill>
              <a:srgbClr val="25507A"/>
            </a:solidFill>
          </a:ln>
        </p:spPr>
      </p:pic>
      <p:sp>
        <p:nvSpPr>
          <p:cNvPr id="3" name="矩形 2"/>
          <p:cNvSpPr/>
          <p:nvPr/>
        </p:nvSpPr>
        <p:spPr>
          <a:xfrm>
            <a:off x="849936" y="5558749"/>
            <a:ext cx="6174604" cy="400110"/>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国家网络安全学院鸟瞰图</a:t>
            </a:r>
          </a:p>
        </p:txBody>
      </p:sp>
      <p:sp>
        <p:nvSpPr>
          <p:cNvPr id="6" name="矩形 5"/>
          <p:cNvSpPr/>
          <p:nvPr/>
        </p:nvSpPr>
        <p:spPr>
          <a:xfrm>
            <a:off x="4140126" y="3316723"/>
            <a:ext cx="4788024" cy="2862322"/>
          </a:xfrm>
          <a:prstGeom prst="rect">
            <a:avLst/>
          </a:prstGeom>
        </p:spPr>
        <p:txBody>
          <a:bodyPr wrap="square">
            <a:spAutoFit/>
          </a:bodyPr>
          <a:lstStyle/>
          <a:p>
            <a:pPr indent="457200"/>
            <a:r>
              <a:rPr lang="zh-CN" altLang="en-US" sz="2000" dirty="0">
                <a:solidFill>
                  <a:srgbClr val="C00000"/>
                </a:solidFill>
                <a:latin typeface="楷体" panose="02010609060101010101" pitchFamily="49" charset="-122"/>
                <a:ea typeface="楷体" panose="02010609060101010101" pitchFamily="49" charset="-122"/>
              </a:rPr>
              <a:t>基地分为八大功能区</a:t>
            </a:r>
            <a:r>
              <a:rPr lang="zh-CN" altLang="en-US" sz="2000" dirty="0">
                <a:latin typeface="楷体" panose="02010609060101010101" pitchFamily="49" charset="-122"/>
                <a:ea typeface="楷体" panose="02010609060101010101" pitchFamily="49" charset="-122"/>
              </a:rPr>
              <a:t>：网络安全创新基地、公共孵化中心、网络安全研究院、网络安全人才培训中心、网络安全学院、人才社区、超算中心及共享中心。</a:t>
            </a:r>
            <a:endParaRPr lang="en-US" altLang="zh-CN" sz="2000" dirty="0">
              <a:latin typeface="楷体" panose="02010609060101010101" pitchFamily="49" charset="-122"/>
              <a:ea typeface="楷体" panose="02010609060101010101" pitchFamily="49" charset="-122"/>
            </a:endParaRPr>
          </a:p>
          <a:p>
            <a:pPr indent="457200"/>
            <a:r>
              <a:rPr lang="zh-CN" altLang="en-US" sz="2000" dirty="0">
                <a:latin typeface="楷体" panose="02010609060101010101" pitchFamily="49" charset="-122"/>
                <a:ea typeface="楷体" panose="02010609060101010101" pitchFamily="49" charset="-122"/>
              </a:rPr>
              <a:t>其中，国家网络学院借助模式创新，既汇聚高水平人才资源，又培养产业后备军力量，加强开放合作、体系建设和实战训练，提升网络安全人才的专业实力，加快人才输出。</a:t>
            </a:r>
          </a:p>
        </p:txBody>
      </p:sp>
    </p:spTree>
  </p:cSld>
  <p:clrMapOvr>
    <a:masterClrMapping/>
  </p:clrMapOvr>
  <p:transition>
    <p:wedg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93224" y="1546512"/>
            <a:ext cx="7072784" cy="1306424"/>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0" name="矩形 9"/>
          <p:cNvSpPr/>
          <p:nvPr/>
        </p:nvSpPr>
        <p:spPr bwMode="auto">
          <a:xfrm>
            <a:off x="7352939" y="1546512"/>
            <a:ext cx="1597837" cy="461640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3" name="矩形 12"/>
          <p:cNvSpPr/>
          <p:nvPr/>
        </p:nvSpPr>
        <p:spPr bwMode="auto">
          <a:xfrm>
            <a:off x="2131766" y="1656586"/>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工控系统与物联网安全</a:t>
            </a:r>
          </a:p>
        </p:txBody>
      </p:sp>
      <p:sp>
        <p:nvSpPr>
          <p:cNvPr id="16" name="矩形 15"/>
          <p:cNvSpPr/>
          <p:nvPr/>
        </p:nvSpPr>
        <p:spPr bwMode="auto">
          <a:xfrm>
            <a:off x="193224" y="2922196"/>
            <a:ext cx="3434625" cy="1802948"/>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7" name="矩形 16"/>
          <p:cNvSpPr/>
          <p:nvPr/>
        </p:nvSpPr>
        <p:spPr bwMode="auto">
          <a:xfrm>
            <a:off x="193224" y="4802284"/>
            <a:ext cx="7072784" cy="1370908"/>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19" name="矩形 18"/>
          <p:cNvSpPr/>
          <p:nvPr/>
        </p:nvSpPr>
        <p:spPr bwMode="auto">
          <a:xfrm>
            <a:off x="3560786" y="1656586"/>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垃圾信息</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识别与过滤</a:t>
            </a:r>
          </a:p>
        </p:txBody>
      </p:sp>
      <p:sp>
        <p:nvSpPr>
          <p:cNvPr id="20" name="矩形 19"/>
          <p:cNvSpPr/>
          <p:nvPr/>
        </p:nvSpPr>
        <p:spPr bwMode="auto">
          <a:xfrm>
            <a:off x="413546" y="1656586"/>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隐私保护</a:t>
            </a:r>
          </a:p>
        </p:txBody>
      </p:sp>
      <p:sp>
        <p:nvSpPr>
          <p:cNvPr id="21" name="矩形 20"/>
          <p:cNvSpPr/>
          <p:nvPr/>
        </p:nvSpPr>
        <p:spPr bwMode="auto">
          <a:xfrm>
            <a:off x="5160125" y="1656586"/>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舆情分析</a:t>
            </a:r>
          </a:p>
        </p:txBody>
      </p:sp>
      <p:sp>
        <p:nvSpPr>
          <p:cNvPr id="24" name="矩形 23"/>
          <p:cNvSpPr/>
          <p:nvPr/>
        </p:nvSpPr>
        <p:spPr bwMode="auto">
          <a:xfrm>
            <a:off x="1084419" y="2254761"/>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数据存储备份与恢复</a:t>
            </a:r>
          </a:p>
        </p:txBody>
      </p:sp>
      <p:sp>
        <p:nvSpPr>
          <p:cNvPr id="25" name="矩形 24"/>
          <p:cNvSpPr/>
          <p:nvPr/>
        </p:nvSpPr>
        <p:spPr bwMode="auto">
          <a:xfrm>
            <a:off x="2813780" y="2252489"/>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数字版权</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保护</a:t>
            </a:r>
          </a:p>
        </p:txBody>
      </p:sp>
      <p:sp>
        <p:nvSpPr>
          <p:cNvPr id="26" name="矩形 25"/>
          <p:cNvSpPr/>
          <p:nvPr/>
        </p:nvSpPr>
        <p:spPr bwMode="auto">
          <a:xfrm>
            <a:off x="4412795" y="2252489"/>
            <a:ext cx="1152128"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取证与追踪</a:t>
            </a:r>
          </a:p>
        </p:txBody>
      </p:sp>
      <p:sp>
        <p:nvSpPr>
          <p:cNvPr id="27" name="矩形 26"/>
          <p:cNvSpPr/>
          <p:nvPr/>
        </p:nvSpPr>
        <p:spPr bwMode="auto">
          <a:xfrm>
            <a:off x="435537" y="304684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分布式</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系统安全</a:t>
            </a:r>
          </a:p>
        </p:txBody>
      </p:sp>
      <p:sp>
        <p:nvSpPr>
          <p:cNvPr id="28" name="矩形 27"/>
          <p:cNvSpPr/>
          <p:nvPr/>
        </p:nvSpPr>
        <p:spPr bwMode="auto">
          <a:xfrm>
            <a:off x="435537" y="3589475"/>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操作系统安全</a:t>
            </a:r>
          </a:p>
        </p:txBody>
      </p:sp>
      <p:sp>
        <p:nvSpPr>
          <p:cNvPr id="29" name="矩形 28"/>
          <p:cNvSpPr/>
          <p:nvPr/>
        </p:nvSpPr>
        <p:spPr bwMode="auto">
          <a:xfrm>
            <a:off x="449297" y="4132101"/>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虚拟化技术及安全</a:t>
            </a:r>
          </a:p>
        </p:txBody>
      </p:sp>
      <p:sp>
        <p:nvSpPr>
          <p:cNvPr id="30" name="矩形 29"/>
          <p:cNvSpPr/>
          <p:nvPr/>
        </p:nvSpPr>
        <p:spPr bwMode="auto">
          <a:xfrm>
            <a:off x="1507610" y="304684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软件安全</a:t>
            </a:r>
          </a:p>
        </p:txBody>
      </p:sp>
      <p:sp>
        <p:nvSpPr>
          <p:cNvPr id="31" name="矩形 30"/>
          <p:cNvSpPr/>
          <p:nvPr/>
        </p:nvSpPr>
        <p:spPr bwMode="auto">
          <a:xfrm>
            <a:off x="1507610" y="359631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硬件安全</a:t>
            </a:r>
          </a:p>
        </p:txBody>
      </p:sp>
      <p:sp>
        <p:nvSpPr>
          <p:cNvPr id="32" name="矩形 31"/>
          <p:cNvSpPr/>
          <p:nvPr/>
        </p:nvSpPr>
        <p:spPr bwMode="auto">
          <a:xfrm>
            <a:off x="1507609" y="4132101"/>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芯片安全</a:t>
            </a:r>
          </a:p>
        </p:txBody>
      </p:sp>
      <p:sp>
        <p:nvSpPr>
          <p:cNvPr id="33" name="矩形 32"/>
          <p:cNvSpPr/>
          <p:nvPr/>
        </p:nvSpPr>
        <p:spPr bwMode="auto">
          <a:xfrm>
            <a:off x="2567729" y="3046849"/>
            <a:ext cx="492103" cy="1561522"/>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可信计算</a:t>
            </a:r>
          </a:p>
        </p:txBody>
      </p:sp>
      <p:sp>
        <p:nvSpPr>
          <p:cNvPr id="35" name="矩形 34"/>
          <p:cNvSpPr/>
          <p:nvPr/>
        </p:nvSpPr>
        <p:spPr bwMode="auto">
          <a:xfrm>
            <a:off x="3779912" y="2932980"/>
            <a:ext cx="3486096" cy="1802948"/>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6" name="矩形 35"/>
          <p:cNvSpPr/>
          <p:nvPr/>
        </p:nvSpPr>
        <p:spPr bwMode="auto">
          <a:xfrm>
            <a:off x="3955554" y="3042305"/>
            <a:ext cx="2066263"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网络安全管理</a:t>
            </a:r>
          </a:p>
        </p:txBody>
      </p:sp>
      <p:sp>
        <p:nvSpPr>
          <p:cNvPr id="37" name="矩形 36"/>
          <p:cNvSpPr/>
          <p:nvPr/>
        </p:nvSpPr>
        <p:spPr bwMode="auto">
          <a:xfrm>
            <a:off x="3955554" y="3584931"/>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身份认证访问控制</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38" name="矩形 37"/>
          <p:cNvSpPr/>
          <p:nvPr/>
        </p:nvSpPr>
        <p:spPr bwMode="auto">
          <a:xfrm>
            <a:off x="5055414" y="3584931"/>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网络攻防与对抗</a:t>
            </a:r>
          </a:p>
        </p:txBody>
      </p:sp>
      <p:sp>
        <p:nvSpPr>
          <p:cNvPr id="39" name="矩形 38"/>
          <p:cNvSpPr/>
          <p:nvPr/>
        </p:nvSpPr>
        <p:spPr bwMode="auto">
          <a:xfrm>
            <a:off x="3955554" y="4127557"/>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通信网络安全</a:t>
            </a:r>
          </a:p>
        </p:txBody>
      </p:sp>
      <p:sp>
        <p:nvSpPr>
          <p:cNvPr id="40" name="矩形 39"/>
          <p:cNvSpPr/>
          <p:nvPr/>
        </p:nvSpPr>
        <p:spPr bwMode="auto">
          <a:xfrm>
            <a:off x="5053706" y="4127557"/>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计算机网络安全</a:t>
            </a:r>
          </a:p>
        </p:txBody>
      </p:sp>
      <p:sp>
        <p:nvSpPr>
          <p:cNvPr id="41" name="矩形 40"/>
          <p:cNvSpPr/>
          <p:nvPr/>
        </p:nvSpPr>
        <p:spPr bwMode="auto">
          <a:xfrm>
            <a:off x="6211148" y="3042305"/>
            <a:ext cx="447594" cy="1561522"/>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网络安全协议</a:t>
            </a:r>
          </a:p>
        </p:txBody>
      </p:sp>
      <p:sp>
        <p:nvSpPr>
          <p:cNvPr id="42" name="矩形 41"/>
          <p:cNvSpPr/>
          <p:nvPr/>
        </p:nvSpPr>
        <p:spPr bwMode="auto">
          <a:xfrm>
            <a:off x="497458" y="496327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电子与电路</a:t>
            </a:r>
          </a:p>
        </p:txBody>
      </p:sp>
      <p:sp>
        <p:nvSpPr>
          <p:cNvPr id="43" name="矩形 42"/>
          <p:cNvSpPr/>
          <p:nvPr/>
        </p:nvSpPr>
        <p:spPr bwMode="auto">
          <a:xfrm>
            <a:off x="1655656" y="4963279"/>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复杂网络理论</a:t>
            </a:r>
          </a:p>
        </p:txBody>
      </p:sp>
      <p:sp>
        <p:nvSpPr>
          <p:cNvPr id="44" name="矩形 43"/>
          <p:cNvSpPr/>
          <p:nvPr/>
        </p:nvSpPr>
        <p:spPr bwMode="auto">
          <a:xfrm>
            <a:off x="2739793" y="4968954"/>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博弈理论</a:t>
            </a:r>
          </a:p>
        </p:txBody>
      </p:sp>
      <p:sp>
        <p:nvSpPr>
          <p:cNvPr id="45" name="矩形 44"/>
          <p:cNvSpPr/>
          <p:nvPr/>
        </p:nvSpPr>
        <p:spPr bwMode="auto">
          <a:xfrm>
            <a:off x="3891921" y="4968954"/>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网络空间安全导论</a:t>
            </a:r>
          </a:p>
        </p:txBody>
      </p:sp>
      <p:sp>
        <p:nvSpPr>
          <p:cNvPr id="46" name="矩形 45"/>
          <p:cNvSpPr/>
          <p:nvPr/>
        </p:nvSpPr>
        <p:spPr bwMode="auto">
          <a:xfrm>
            <a:off x="5044049" y="4968954"/>
            <a:ext cx="166025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网络空间安全管理与法律法规</a:t>
            </a:r>
          </a:p>
        </p:txBody>
      </p:sp>
      <p:sp>
        <p:nvSpPr>
          <p:cNvPr id="47" name="矩形 46"/>
          <p:cNvSpPr/>
          <p:nvPr/>
        </p:nvSpPr>
        <p:spPr bwMode="auto">
          <a:xfrm>
            <a:off x="507546" y="5545018"/>
            <a:ext cx="76237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数论</a:t>
            </a:r>
          </a:p>
        </p:txBody>
      </p:sp>
      <p:sp>
        <p:nvSpPr>
          <p:cNvPr id="50" name="矩形 49"/>
          <p:cNvSpPr/>
          <p:nvPr/>
        </p:nvSpPr>
        <p:spPr bwMode="auto">
          <a:xfrm>
            <a:off x="4407083" y="5545018"/>
            <a:ext cx="122413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算法与计算复杂性</a:t>
            </a:r>
          </a:p>
        </p:txBody>
      </p:sp>
      <p:sp>
        <p:nvSpPr>
          <p:cNvPr id="52" name="矩形 51"/>
          <p:cNvSpPr/>
          <p:nvPr/>
        </p:nvSpPr>
        <p:spPr bwMode="auto">
          <a:xfrm>
            <a:off x="5736189" y="5545018"/>
            <a:ext cx="968111"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物理</a:t>
            </a:r>
          </a:p>
        </p:txBody>
      </p:sp>
      <p:sp>
        <p:nvSpPr>
          <p:cNvPr id="56" name="矩形 55"/>
          <p:cNvSpPr/>
          <p:nvPr/>
        </p:nvSpPr>
        <p:spPr bwMode="auto">
          <a:xfrm>
            <a:off x="7438297" y="2197856"/>
            <a:ext cx="1069066"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密码协议</a:t>
            </a:r>
          </a:p>
        </p:txBody>
      </p:sp>
      <p:sp>
        <p:nvSpPr>
          <p:cNvPr id="57" name="矩形 56"/>
          <p:cNvSpPr/>
          <p:nvPr/>
        </p:nvSpPr>
        <p:spPr bwMode="auto">
          <a:xfrm>
            <a:off x="7411236" y="2775037"/>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可证明安全密码体制</a:t>
            </a:r>
          </a:p>
        </p:txBody>
      </p:sp>
      <p:sp>
        <p:nvSpPr>
          <p:cNvPr id="58" name="矩形 57"/>
          <p:cNvSpPr/>
          <p:nvPr/>
        </p:nvSpPr>
        <p:spPr bwMode="auto">
          <a:xfrm>
            <a:off x="7441264" y="1628800"/>
            <a:ext cx="1066099"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密码分析</a:t>
            </a:r>
          </a:p>
        </p:txBody>
      </p:sp>
      <p:sp>
        <p:nvSpPr>
          <p:cNvPr id="59" name="矩形 58"/>
          <p:cNvSpPr/>
          <p:nvPr/>
        </p:nvSpPr>
        <p:spPr bwMode="auto">
          <a:xfrm>
            <a:off x="7411236" y="3335183"/>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量子密码</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0" name="矩形 59"/>
          <p:cNvSpPr/>
          <p:nvPr/>
        </p:nvSpPr>
        <p:spPr bwMode="auto">
          <a:xfrm>
            <a:off x="7407385" y="3887443"/>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公钥密码</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1" name="矩形 60"/>
          <p:cNvSpPr/>
          <p:nvPr/>
        </p:nvSpPr>
        <p:spPr bwMode="auto">
          <a:xfrm>
            <a:off x="7407384" y="4439703"/>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对称密码</a:t>
            </a:r>
            <a:endParaRPr kumimoji="0" lang="en-US" altLang="zh-CN"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endParaRPr>
          </a:p>
        </p:txBody>
      </p:sp>
      <p:sp>
        <p:nvSpPr>
          <p:cNvPr id="62" name="矩形 61"/>
          <p:cNvSpPr/>
          <p:nvPr/>
        </p:nvSpPr>
        <p:spPr bwMode="auto">
          <a:xfrm>
            <a:off x="7403904" y="4972719"/>
            <a:ext cx="1096127"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椭圆曲线</a:t>
            </a:r>
          </a:p>
        </p:txBody>
      </p:sp>
      <p:sp>
        <p:nvSpPr>
          <p:cNvPr id="63" name="矩形 62"/>
          <p:cNvSpPr/>
          <p:nvPr/>
        </p:nvSpPr>
        <p:spPr bwMode="auto">
          <a:xfrm>
            <a:off x="7403903" y="5552109"/>
            <a:ext cx="1103460" cy="386351"/>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计算代数</a:t>
            </a:r>
          </a:p>
        </p:txBody>
      </p:sp>
      <p:sp>
        <p:nvSpPr>
          <p:cNvPr id="11" name="文本框 10"/>
          <p:cNvSpPr txBox="1"/>
          <p:nvPr/>
        </p:nvSpPr>
        <p:spPr>
          <a:xfrm>
            <a:off x="3047476" y="3231254"/>
            <a:ext cx="607267" cy="116955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系统安全理论与技术</a:t>
            </a:r>
          </a:p>
        </p:txBody>
      </p:sp>
      <p:sp>
        <p:nvSpPr>
          <p:cNvPr id="65" name="文本框 64"/>
          <p:cNvSpPr txBox="1"/>
          <p:nvPr/>
        </p:nvSpPr>
        <p:spPr>
          <a:xfrm>
            <a:off x="6723761" y="3227363"/>
            <a:ext cx="607267" cy="116955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网络安全理论与技术</a:t>
            </a:r>
          </a:p>
        </p:txBody>
      </p:sp>
      <p:sp>
        <p:nvSpPr>
          <p:cNvPr id="66" name="矩形 65"/>
          <p:cNvSpPr/>
          <p:nvPr/>
        </p:nvSpPr>
        <p:spPr bwMode="auto">
          <a:xfrm>
            <a:off x="1510079" y="5550653"/>
            <a:ext cx="76237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图论</a:t>
            </a:r>
          </a:p>
        </p:txBody>
      </p:sp>
      <p:sp>
        <p:nvSpPr>
          <p:cNvPr id="67" name="矩形 66"/>
          <p:cNvSpPr/>
          <p:nvPr/>
        </p:nvSpPr>
        <p:spPr bwMode="auto">
          <a:xfrm>
            <a:off x="2512612" y="5545018"/>
            <a:ext cx="76237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信息论</a:t>
            </a:r>
          </a:p>
        </p:txBody>
      </p:sp>
      <p:sp>
        <p:nvSpPr>
          <p:cNvPr id="68" name="矩形 67"/>
          <p:cNvSpPr/>
          <p:nvPr/>
        </p:nvSpPr>
        <p:spPr bwMode="auto">
          <a:xfrm>
            <a:off x="3485835" y="5545018"/>
            <a:ext cx="762376" cy="476270"/>
          </a:xfrm>
          <a:prstGeom prst="rect">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控制论</a:t>
            </a:r>
          </a:p>
        </p:txBody>
      </p:sp>
      <p:sp>
        <p:nvSpPr>
          <p:cNvPr id="69" name="文本框 68"/>
          <p:cNvSpPr txBox="1"/>
          <p:nvPr/>
        </p:nvSpPr>
        <p:spPr>
          <a:xfrm>
            <a:off x="6708025" y="1592825"/>
            <a:ext cx="607267" cy="95410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应用安全技术知识</a:t>
            </a:r>
          </a:p>
        </p:txBody>
      </p:sp>
      <p:sp>
        <p:nvSpPr>
          <p:cNvPr id="70" name="文本框 69"/>
          <p:cNvSpPr txBox="1"/>
          <p:nvPr/>
        </p:nvSpPr>
        <p:spPr>
          <a:xfrm>
            <a:off x="8488805" y="3052698"/>
            <a:ext cx="439316" cy="160043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密码学基础知识</a:t>
            </a:r>
          </a:p>
        </p:txBody>
      </p:sp>
      <p:sp>
        <p:nvSpPr>
          <p:cNvPr id="71" name="文本框 70"/>
          <p:cNvSpPr txBox="1"/>
          <p:nvPr/>
        </p:nvSpPr>
        <p:spPr>
          <a:xfrm>
            <a:off x="6722372" y="4960242"/>
            <a:ext cx="607267" cy="116955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rPr>
              <a:t>网络空间安全基础理论</a:t>
            </a:r>
          </a:p>
        </p:txBody>
      </p:sp>
      <p:sp>
        <p:nvSpPr>
          <p:cNvPr id="53" name="Rectangle 2"/>
          <p:cNvSpPr>
            <a:spLocks noGrp="1"/>
          </p:cNvSpPr>
          <p:nvPr>
            <p:ph type="title"/>
          </p:nvPr>
        </p:nvSpPr>
        <p:spPr>
          <a:xfrm>
            <a:off x="-1548680" y="72231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54" name="矩形 53"/>
          <p:cNvSpPr/>
          <p:nvPr/>
        </p:nvSpPr>
        <p:spPr>
          <a:xfrm>
            <a:off x="3283585" y="6300470"/>
            <a:ext cx="3138805" cy="398780"/>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网安学科内容的构成</a:t>
            </a:r>
          </a:p>
        </p:txBody>
      </p:sp>
    </p:spTree>
  </p:cSld>
  <p:clrMapOvr>
    <a:masterClrMapping/>
  </p:clrMapOvr>
  <p:transition>
    <p:wedg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a:xfrm>
            <a:off x="-1404664" y="754638"/>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396081" y="1556732"/>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0" marR="0" lvl="0" indent="457200" algn="just" defTabSz="914400" rtl="0" eaLnBrk="1" fontAlgn="base" latinLnBrk="0" hangingPunct="1">
              <a:lnSpc>
                <a:spcPct val="100000"/>
              </a:lnSpc>
              <a:spcBef>
                <a:spcPct val="20000"/>
              </a:spcBef>
              <a:spcAft>
                <a:spcPct val="0"/>
              </a:spcAft>
              <a:buClrTx/>
              <a:buSzTx/>
              <a:buFontTx/>
              <a:buNone/>
              <a:defRPr/>
            </a:pPr>
            <a:r>
              <a:rPr kumimoji="0" lang="zh-CN" altLang="en-US" sz="28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p>
        </p:txBody>
      </p:sp>
      <p:sp>
        <p:nvSpPr>
          <p:cNvPr id="22532" name="文本框 1"/>
          <p:cNvSpPr txBox="1"/>
          <p:nvPr/>
        </p:nvSpPr>
        <p:spPr>
          <a:xfrm>
            <a:off x="971600" y="2422353"/>
            <a:ext cx="7488237" cy="409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spcBef>
                <a:spcPct val="0"/>
              </a:spcBef>
              <a:buNone/>
            </a:pPr>
            <a:r>
              <a:rPr lang="zh-CN" altLang="en-US" sz="2000" dirty="0">
                <a:latin typeface="楷体" panose="02010609060101010101" pitchFamily="49" charset="-122"/>
                <a:ea typeface="楷体" panose="02010609060101010101" pitchFamily="49" charset="-122"/>
              </a:rPr>
              <a:t>网络空间安全学科的主要研究方向有</a:t>
            </a: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密码学</a:t>
            </a: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系统安全</a:t>
            </a: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网络安全</a:t>
            </a: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内容安全</a:t>
            </a: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信息对抗</a:t>
            </a:r>
          </a:p>
          <a:p>
            <a:pPr marL="457200" lvl="0" indent="-457200">
              <a:lnSpc>
                <a:spcPct val="200000"/>
              </a:lnSpc>
              <a:spcBef>
                <a:spcPct val="0"/>
              </a:spcBef>
              <a:buFont typeface="Wingdings" panose="05000000000000000000" charset="0"/>
              <a:buChar char=""/>
            </a:pPr>
            <a:r>
              <a:rPr lang="zh-CN" altLang="en-US" sz="2000" dirty="0">
                <a:solidFill>
                  <a:srgbClr val="C00000"/>
                </a:solidFill>
                <a:latin typeface="楷体" panose="02010609060101010101" pitchFamily="49" charset="-122"/>
                <a:ea typeface="楷体" panose="02010609060101010101" pitchFamily="49" charset="-122"/>
              </a:rPr>
              <a:t>新的网络空间安全研究</a:t>
            </a:r>
            <a:r>
              <a:rPr lang="zh-CN" altLang="en-US" sz="2000" dirty="0" smtClean="0">
                <a:solidFill>
                  <a:srgbClr val="C00000"/>
                </a:solidFill>
                <a:latin typeface="楷体" panose="02010609060101010101" pitchFamily="49" charset="-122"/>
                <a:ea typeface="楷体" panose="02010609060101010101" pitchFamily="49" charset="-122"/>
              </a:rPr>
              <a:t>方向：认知对抗，。。。</a:t>
            </a:r>
            <a:endParaRPr lang="zh-CN" altLang="en-US" sz="2000" dirty="0">
              <a:solidFill>
                <a:srgbClr val="C00000"/>
              </a:solidFill>
              <a:latin typeface="楷体" panose="02010609060101010101" pitchFamily="49" charset="-122"/>
              <a:ea typeface="楷体" panose="02010609060101010101" pitchFamily="49" charset="-122"/>
            </a:endParaRPr>
          </a:p>
        </p:txBody>
      </p:sp>
    </p:spTree>
  </p:cSld>
  <p:clrMapOvr>
    <a:masterClrMapping/>
  </p:clrMapOvr>
  <p:transition>
    <p:wedg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1332656" y="764704"/>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468313"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0" marR="0" lvl="0" indent="45720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4" name="文本框 3"/>
          <p:cNvSpPr txBox="1"/>
          <p:nvPr/>
        </p:nvSpPr>
        <p:spPr>
          <a:xfrm>
            <a:off x="720090" y="2113915"/>
            <a:ext cx="7848600" cy="4954270"/>
          </a:xfrm>
          <a:prstGeom prst="rect">
            <a:avLst/>
          </a:prstGeom>
          <a:noFill/>
        </p:spPr>
        <p:txBody>
          <a:bodyPr>
            <a:spAutoFit/>
          </a:bodyPr>
          <a:lstStyle/>
          <a:p>
            <a:pPr marR="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1</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，密码学：</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密码学由</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密码编码学</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和</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密码分析学</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组成</a:t>
            </a: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密码编码学主要研究对明文信息进行编码以实现信息隐蔽，</a:t>
            </a: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密码分析学主要研究通过密文获取对应的明文信息。</a:t>
            </a:r>
          </a:p>
          <a:p>
            <a:pPr marR="0" indent="457200" algn="just" defTabSz="914400" eaLnBrk="1" hangingPunct="1">
              <a:lnSpc>
                <a:spcPct val="150000"/>
              </a:lnSpc>
              <a:buClrTx/>
              <a:buSzTx/>
              <a:buFontTx/>
              <a:buNone/>
              <a:defRPr/>
            </a:pP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密码学研究</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密码理论、密码算法、密码协议、密码技术以及密码应用等科学技术问题</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。其主要具体研究内容如下。</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①对称密码  ②公钥密码  ③</a:t>
            </a:r>
            <a:r>
              <a:rPr kumimoji="0" lang="en-US" altLang="zh-CN" sz="2000" kern="1200" cap="none" spc="0" normalizeH="0" baseline="0" noProof="0" dirty="0">
                <a:latin typeface="楷体" panose="02010609060101010101" pitchFamily="49" charset="-122"/>
                <a:ea typeface="楷体" panose="02010609060101010101" pitchFamily="49" charset="-122"/>
                <a:cs typeface="+mn-cs"/>
              </a:rPr>
              <a:t>Hash</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函数  ④密码协议  ⑤新型密码  ⑥密钥管理  ⑦密码应用</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a:xfrm>
            <a:off x="-1435894" y="731837"/>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355600" y="1526857"/>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0" marR="0" lvl="0" indent="457200" algn="just" defTabSz="914400" rtl="0" eaLnBrk="1" fontAlgn="base" latinLnBrk="0" hangingPunct="1">
              <a:lnSpc>
                <a:spcPct val="100000"/>
              </a:lnSpc>
              <a:spcBef>
                <a:spcPct val="20000"/>
              </a:spcBef>
              <a:spcAft>
                <a:spcPct val="0"/>
              </a:spcAft>
              <a:buClrTx/>
              <a:buSzTx/>
              <a:buFontTx/>
              <a:buNone/>
              <a:defRPr/>
            </a:pPr>
            <a:endParaRPr kumimoji="0" lang="zh-CN" altLang="en-US" sz="28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endParaRPr>
          </a:p>
        </p:txBody>
      </p:sp>
      <p:sp>
        <p:nvSpPr>
          <p:cNvPr id="4" name="文本框 3"/>
          <p:cNvSpPr txBox="1"/>
          <p:nvPr/>
        </p:nvSpPr>
        <p:spPr>
          <a:xfrm>
            <a:off x="319087" y="2022812"/>
            <a:ext cx="8505825" cy="4001095"/>
          </a:xfrm>
          <a:prstGeom prst="rect">
            <a:avLst/>
          </a:prstGeom>
          <a:noFill/>
        </p:spPr>
        <p:txBody>
          <a:bodyPr wrap="square">
            <a:spAutoFit/>
          </a:bodyPr>
          <a:lstStyle/>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密码学案例：</a:t>
            </a:r>
          </a:p>
          <a:p>
            <a:pPr marR="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   </a:t>
            </a:r>
            <a:r>
              <a:rPr kumimoji="0" lang="en-US" altLang="zh-CN" sz="2000" kern="1200" cap="none" spc="0" normalizeH="0" baseline="0" noProof="0" dirty="0">
                <a:solidFill>
                  <a:srgbClr val="C00000"/>
                </a:solidFill>
                <a:latin typeface="楷体" panose="02010609060101010101" pitchFamily="49" charset="-122"/>
                <a:ea typeface="楷体" panose="02010609060101010101" pitchFamily="49" charset="-122"/>
                <a:cs typeface="+mn-cs"/>
              </a:rPr>
              <a:t>古中国周朝兵书《六韬．龙韬》</a:t>
            </a:r>
            <a:r>
              <a:rPr kumimoji="0" lang="en-US" altLang="zh-CN" sz="2000" kern="1200" cap="none" spc="0" normalizeH="0" baseline="0" noProof="0" dirty="0">
                <a:latin typeface="楷体" panose="02010609060101010101" pitchFamily="49" charset="-122"/>
                <a:ea typeface="楷体" panose="02010609060101010101" pitchFamily="49" charset="-122"/>
                <a:cs typeface="+mn-cs"/>
              </a:rPr>
              <a:t>记载了密码学的运用，</a:t>
            </a:r>
            <a:r>
              <a:rPr kumimoji="0" lang="en-US" altLang="zh-CN" sz="2000" kern="1200" cap="none" spc="0" normalizeH="0" baseline="0" noProof="0" dirty="0">
                <a:solidFill>
                  <a:srgbClr val="C00000"/>
                </a:solidFill>
                <a:latin typeface="楷体" panose="02010609060101010101" pitchFamily="49" charset="-122"/>
                <a:ea typeface="楷体" panose="02010609060101010101" pitchFamily="49" charset="-122"/>
                <a:cs typeface="+mn-cs"/>
              </a:rPr>
              <a:t>其中的《阴符》和《阴书》</a:t>
            </a:r>
            <a:r>
              <a:rPr kumimoji="0" lang="en-US" altLang="zh-CN" sz="2000" kern="1200" cap="none" spc="0" normalizeH="0" baseline="0" noProof="0" dirty="0">
                <a:latin typeface="楷体" panose="02010609060101010101" pitchFamily="49" charset="-122"/>
                <a:ea typeface="楷体" panose="02010609060101010101" pitchFamily="49" charset="-122"/>
                <a:cs typeface="+mn-cs"/>
              </a:rPr>
              <a:t>便记载了</a:t>
            </a:r>
            <a:r>
              <a:rPr kumimoji="0" lang="en-US" altLang="zh-CN" sz="2000" kern="1200" cap="none" spc="0" normalizeH="0" baseline="0" noProof="0" dirty="0">
                <a:solidFill>
                  <a:srgbClr val="C00000"/>
                </a:solidFill>
                <a:latin typeface="楷体" panose="02010609060101010101" pitchFamily="49" charset="-122"/>
                <a:ea typeface="楷体" panose="02010609060101010101" pitchFamily="49" charset="-122"/>
                <a:cs typeface="+mn-cs"/>
              </a:rPr>
              <a:t>周武王问姜子牙</a:t>
            </a:r>
            <a:r>
              <a:rPr kumimoji="0" lang="en-US" altLang="zh-CN" sz="2000" kern="1200" cap="none" spc="0" normalizeH="0" baseline="0" noProof="0" dirty="0">
                <a:latin typeface="楷体" panose="02010609060101010101" pitchFamily="49" charset="-122"/>
                <a:ea typeface="楷体" panose="02010609060101010101" pitchFamily="49" charset="-122"/>
                <a:cs typeface="+mn-cs"/>
              </a:rPr>
              <a:t>关于征战时与主将通讯的方式：</a:t>
            </a:r>
          </a:p>
          <a:p>
            <a:pPr marL="360045" marR="0" algn="just" defTabSz="914400" eaLnBrk="1" hangingPunct="1">
              <a:buClrTx/>
              <a:buSzTx/>
              <a:buFontTx/>
              <a:buNone/>
              <a:defRPr/>
            </a:pPr>
            <a:r>
              <a:rPr kumimoji="0" lang="en-US" altLang="zh-CN" sz="1800" kern="1200" cap="none" spc="0" normalizeH="0" baseline="0" noProof="0" dirty="0">
                <a:latin typeface="楷体" panose="02010609060101010101" pitchFamily="49" charset="-122"/>
                <a:ea typeface="楷体" panose="02010609060101010101" pitchFamily="49" charset="-122"/>
                <a:cs typeface="+mn-cs"/>
              </a:rPr>
              <a:t>太公曰：“主与将，有阴符，凡八等。有大胜克敌之符，长一尺。破军擒将之符，长九寸。降城得邑之符，长八寸。却敌报远之符，长七寸。警众坚守之符，长六寸。请粮益兵之符，长五寸。败军亡将之符，长四寸。失利亡士之符，长三寸。诸奉使行符，稽留，若符事闻，泄告者，皆诛之。八符者，主将秘闻，所以阴通言语，不泄中外相知之术。敌虽圣智，莫之能识。”</a:t>
            </a:r>
          </a:p>
          <a:p>
            <a:pPr marL="360045" marR="0" algn="just" defTabSz="914400" eaLnBrk="1" hangingPunct="1">
              <a:buClrTx/>
              <a:buSzTx/>
              <a:buFontTx/>
              <a:buNone/>
              <a:defRPr/>
            </a:pPr>
            <a:r>
              <a:rPr kumimoji="0" lang="en-US" altLang="zh-CN" sz="1800" kern="1200" cap="none" spc="0" normalizeH="0" baseline="0" noProof="0" dirty="0">
                <a:latin typeface="楷体" panose="02010609060101010101" pitchFamily="49" charset="-122"/>
                <a:ea typeface="楷体" panose="02010609060101010101" pitchFamily="49" charset="-122"/>
                <a:cs typeface="+mn-cs"/>
              </a:rPr>
              <a:t>武王问太公曰：“… 符不能明；相去辽远，言语不通。为之奈何？”</a:t>
            </a:r>
          </a:p>
          <a:p>
            <a:pPr marL="360045" marR="0" algn="just" defTabSz="914400" eaLnBrk="1" hangingPunct="1">
              <a:buClrTx/>
              <a:buSzTx/>
              <a:buFontTx/>
              <a:buNone/>
              <a:defRPr/>
            </a:pPr>
            <a:r>
              <a:rPr kumimoji="0" lang="en-US" altLang="zh-CN" sz="1800" kern="1200" cap="none" spc="0" normalizeH="0" baseline="0" noProof="0" dirty="0">
                <a:latin typeface="楷体" panose="02010609060101010101" pitchFamily="49" charset="-122"/>
                <a:ea typeface="楷体" panose="02010609060101010101" pitchFamily="49" charset="-122"/>
                <a:cs typeface="+mn-cs"/>
              </a:rPr>
              <a:t>太公曰：“诸有阴事大虑，当用书，不用符。主以书遗将，将以书问主。书皆一合而再离，三发而一知。再离者，分书为三部。三发而一知者，言三人，人操一分，相参而不相知情也。此谓阴书。敌虽圣智，莫之能识。”</a:t>
            </a:r>
          </a:p>
          <a:p>
            <a:pPr marR="0" indent="457200" algn="just" defTabSz="914400" eaLnBrk="1" hangingPunct="1">
              <a:buClrTx/>
              <a:buSzTx/>
              <a:buFontTx/>
              <a:buNone/>
              <a:defRPr/>
            </a:pPr>
            <a:endParaRPr kumimoji="0" lang="en-US" altLang="zh-CN" sz="1600"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en-US" altLang="zh-CN" sz="1600" b="1" kern="1200" cap="none" spc="0" normalizeH="0" baseline="0" noProof="0" dirty="0">
              <a:latin typeface="楷体" panose="02010609060101010101" pitchFamily="49" charset="-122"/>
              <a:ea typeface="楷体" panose="02010609060101010101" pitchFamily="49" charset="-122"/>
              <a:cs typeface="+mn-cs"/>
            </a:endParaRPr>
          </a:p>
        </p:txBody>
      </p:sp>
      <p:pic>
        <p:nvPicPr>
          <p:cNvPr id="2" name="图片 1"/>
          <p:cNvPicPr>
            <a:picLocks noChangeAspect="1"/>
          </p:cNvPicPr>
          <p:nvPr/>
        </p:nvPicPr>
        <p:blipFill>
          <a:blip r:embed="rId2"/>
          <a:stretch>
            <a:fillRect/>
          </a:stretch>
        </p:blipFill>
        <p:spPr>
          <a:xfrm>
            <a:off x="7020272" y="5467258"/>
            <a:ext cx="1888778" cy="1390742"/>
          </a:xfrm>
          <a:prstGeom prst="rect">
            <a:avLst/>
          </a:prstGeom>
        </p:spPr>
      </p:pic>
    </p:spTree>
  </p:cSld>
  <p:clrMapOvr>
    <a:masterClrMapping/>
  </p:clrMapOvr>
  <p:transition>
    <p:wedg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2291" name="Rectangle 3"/>
          <p:cNvSpPr>
            <a:spLocks noGrp="1" noChangeArrowheads="1"/>
          </p:cNvSpPr>
          <p:nvPr>
            <p:ph idx="1"/>
          </p:nvPr>
        </p:nvSpPr>
        <p:spPr>
          <a:xfrm>
            <a:off x="396081"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575556" y="2276872"/>
            <a:ext cx="7992888" cy="3785652"/>
          </a:xfrm>
          <a:prstGeom prst="rect">
            <a:avLst/>
          </a:prstGeom>
          <a:noFill/>
        </p:spPr>
        <p:txBody>
          <a:bodyPr wrap="square">
            <a:spAutoFit/>
          </a:bodyPr>
          <a:lstStyle/>
          <a:p>
            <a:pPr marR="0" algn="just" defTabSz="914400" eaLnBrk="1" hangingPunct="1">
              <a:buClrTx/>
              <a:buSzTx/>
              <a:buFontTx/>
              <a:buNone/>
              <a:defRPr/>
            </a:pPr>
            <a:r>
              <a:rPr kumimoji="0" lang="en-US" altLang="zh-CN" sz="2000" kern="1200" cap="none" spc="0" normalizeH="0" baseline="0" noProof="0" dirty="0">
                <a:solidFill>
                  <a:srgbClr val="C00000"/>
                </a:solidFill>
                <a:latin typeface="楷体" panose="02010609060101010101" pitchFamily="49" charset="-122"/>
                <a:ea typeface="楷体" panose="02010609060101010101" pitchFamily="49" charset="-122"/>
                <a:cs typeface="+mn-cs"/>
              </a:rPr>
              <a:t>2</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，网络安全</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a:t>
            </a:r>
          </a:p>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针对不同的应用在网络的</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各个层次和范围</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内采取防护措施，以便能够对各种网络安全威胁进行检测发现，并采取相应的响应措施，确保网络设备安全、网络通信链路安全和网络的信息安全。</a:t>
            </a:r>
          </a:p>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a:t>
            </a:r>
          </a:p>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其主要研究内容如下。</a:t>
            </a:r>
          </a:p>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①网络安全威胁  ②通信安全 ③协议安全  ④网络防护  ⑤入侵检测与态势感知  ⑥应急响应与灾难恢复  ⑦可信网络  ⑧网络安全管理</a:t>
            </a: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3" name="图片 2"/>
          <p:cNvPicPr>
            <a:picLocks noChangeAspect="1"/>
          </p:cNvPicPr>
          <p:nvPr/>
        </p:nvPicPr>
        <p:blipFill>
          <a:blip r:embed="rId2"/>
          <a:stretch>
            <a:fillRect/>
          </a:stretch>
        </p:blipFill>
        <p:spPr>
          <a:xfrm>
            <a:off x="1475656" y="2852738"/>
            <a:ext cx="5904762" cy="971429"/>
          </a:xfrm>
          <a:prstGeom prst="rect">
            <a:avLst/>
          </a:prstGeom>
        </p:spPr>
      </p:pic>
      <p:pic>
        <p:nvPicPr>
          <p:cNvPr id="4" name="图片 3"/>
          <p:cNvPicPr>
            <a:picLocks noChangeAspect="1"/>
          </p:cNvPicPr>
          <p:nvPr/>
        </p:nvPicPr>
        <p:blipFill>
          <a:blip r:embed="rId3"/>
          <a:stretch>
            <a:fillRect/>
          </a:stretch>
        </p:blipFill>
        <p:spPr>
          <a:xfrm>
            <a:off x="1475656" y="3856432"/>
            <a:ext cx="6019048" cy="1333333"/>
          </a:xfrm>
          <a:prstGeom prst="rect">
            <a:avLst/>
          </a:prstGeom>
        </p:spPr>
      </p:pic>
    </p:spTree>
    <p:extLst>
      <p:ext uri="{BB962C8B-B14F-4D97-AF65-F5344CB8AC3E}">
        <p14:creationId xmlns:p14="http://schemas.microsoft.com/office/powerpoint/2010/main" val="302384628"/>
      </p:ext>
    </p:extLst>
  </p:cSld>
  <p:clrMapOvr>
    <a:masterClrMapping/>
  </p:clrMapOvr>
  <p:transition>
    <p:wedg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2291" name="Rectangle 3"/>
          <p:cNvSpPr>
            <a:spLocks noGrp="1" noChangeArrowheads="1"/>
          </p:cNvSpPr>
          <p:nvPr>
            <p:ph idx="1"/>
          </p:nvPr>
        </p:nvSpPr>
        <p:spPr>
          <a:xfrm>
            <a:off x="396081" y="1508354"/>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469266" y="2348865"/>
            <a:ext cx="8206422" cy="3753485"/>
          </a:xfrm>
          <a:prstGeom prst="rect">
            <a:avLst/>
          </a:prstGeom>
          <a:noFill/>
        </p:spPr>
        <p:txBody>
          <a:bodyPr wrap="square">
            <a:spAutoFit/>
          </a:bodyPr>
          <a:lstStyle/>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网络安全案例：</a:t>
            </a:r>
          </a:p>
          <a:p>
            <a:pPr marL="285750" marR="0" indent="-285750" algn="just" defTabSz="914400" eaLnBrk="1" hangingPunct="1">
              <a:buClrTx/>
              <a:buSzTx/>
              <a:buFont typeface="Wingdings" panose="05000000000000000000" charset="0"/>
              <a:buChar char=""/>
              <a:defRPr/>
            </a:pP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L="285750" marR="0" indent="-285750" algn="just" defTabSz="914400" eaLnBrk="1" hangingPunct="1">
              <a:lnSpc>
                <a:spcPct val="150000"/>
              </a:lnSpc>
              <a:buClrTx/>
              <a:buSzTx/>
              <a:buFont typeface="Wingdings" panose="05000000000000000000" charset="0"/>
              <a:buChar char=""/>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2001</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年中美黑客大战</a:t>
            </a:r>
          </a:p>
          <a:p>
            <a:pPr marL="285750" marR="0" indent="-285750" algn="just" defTabSz="914400" eaLnBrk="1" hangingPunct="1">
              <a:lnSpc>
                <a:spcPct val="150000"/>
              </a:lnSpc>
              <a:buClrTx/>
              <a:buSzTx/>
              <a:buFont typeface="Wingdings" panose="05000000000000000000" charset="0"/>
              <a:buChar char=""/>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2011年12月21日，国内知名程序员网站CSDN遭到黑客攻击，大量用户数据库被公布在互联网上，600多万个明文的注册邮箱被迫裸奔。 </a:t>
            </a:r>
          </a:p>
          <a:p>
            <a:pPr marL="285750" marR="0" indent="-285750" algn="just" defTabSz="914400" eaLnBrk="1" hangingPunct="1">
              <a:lnSpc>
                <a:spcPct val="150000"/>
              </a:lnSpc>
              <a:buClrTx/>
              <a:buSzTx/>
              <a:buFont typeface="Wingdings" panose="05000000000000000000" charset="0"/>
              <a:buChar char=""/>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12306</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的撞库</a:t>
            </a:r>
          </a:p>
          <a:p>
            <a:pPr marL="285750" marR="0" indent="-285750" algn="just" defTabSz="914400" eaLnBrk="1" hangingPunct="1">
              <a:lnSpc>
                <a:spcPct val="150000"/>
              </a:lnSpc>
              <a:buClrTx/>
              <a:buSzTx/>
              <a:buFont typeface="Wingdings" panose="05000000000000000000" charset="0"/>
              <a:buChar char=""/>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勒索病毒</a:t>
            </a:r>
          </a:p>
          <a:p>
            <a:pPr marL="285750" marR="0" indent="-285750" algn="just" defTabSz="914400" eaLnBrk="1" hangingPunct="1">
              <a:lnSpc>
                <a:spcPct val="150000"/>
              </a:lnSpc>
              <a:buClrTx/>
              <a:buSzTx/>
              <a:buFont typeface="Wingdings" panose="05000000000000000000" charset="0"/>
              <a:buChar char=""/>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DDOS</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攻击</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en-US" altLang="zh-CN" sz="1800" b="1" kern="1200" cap="none" spc="0" normalizeH="0" baseline="0" noProof="0" dirty="0">
              <a:latin typeface="楷体" panose="02010609060101010101" pitchFamily="49" charset="-122"/>
              <a:ea typeface="楷体" panose="02010609060101010101" pitchFamily="49" charset="-122"/>
              <a:cs typeface="+mn-cs"/>
            </a:endParaRPr>
          </a:p>
        </p:txBody>
      </p:sp>
    </p:spTree>
  </p:cSld>
  <p:clrMapOvr>
    <a:masterClrMapping/>
  </p:clrMapOvr>
  <p:transition>
    <p:wedg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noChangeArrowheads="1"/>
          </p:cNvSpPr>
          <p:nvPr>
            <p:ph idx="1"/>
          </p:nvPr>
        </p:nvSpPr>
        <p:spPr>
          <a:xfrm>
            <a:off x="395288" y="1527175"/>
            <a:ext cx="8353425"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899592" y="2276872"/>
            <a:ext cx="7632774" cy="5692775"/>
          </a:xfrm>
          <a:prstGeom prst="rect">
            <a:avLst/>
          </a:prstGeom>
          <a:noFill/>
        </p:spPr>
        <p:txBody>
          <a:bodyPr wrap="square">
            <a:spAutoFit/>
          </a:bodyPr>
          <a:lstStyle/>
          <a:p>
            <a:pPr marR="0" algn="just" defTabSz="914400" eaLnBrk="1" hangingPunct="1">
              <a:buClrTx/>
              <a:buSzTx/>
              <a:buFontTx/>
              <a:buNone/>
              <a:defRPr/>
            </a:pPr>
            <a:r>
              <a:rPr kumimoji="0" lang="en-US" altLang="zh-CN" sz="2000" kern="1200" cap="none" spc="0" normalizeH="0" baseline="0" noProof="0" dirty="0">
                <a:solidFill>
                  <a:srgbClr val="C00000"/>
                </a:solidFill>
                <a:latin typeface="楷体" panose="02010609060101010101" pitchFamily="49" charset="-122"/>
                <a:ea typeface="楷体" panose="02010609060101010101" pitchFamily="49" charset="-122"/>
                <a:cs typeface="+mn-cs"/>
              </a:rPr>
              <a:t>3</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，系统安全</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a:t>
            </a: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是从系统的底层和整体上考虑</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信息安全威胁并采取综合防护措施。它研究系统的安全威胁、系统安全的理论、系统安全的技术和应用。</a:t>
            </a:r>
          </a:p>
          <a:p>
            <a:pPr marR="0" indent="457200" algn="just" defTabSz="914400" eaLnBrk="1" hangingPunct="1">
              <a:lnSpc>
                <a:spcPct val="150000"/>
              </a:lnSpc>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其主要具体研究内容如下。</a:t>
            </a: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①系统的安全威胁  ②系统的设备安全  ③系统的硬件子系统安全  ④系统的软件子系统安全  ⑤访问控制  ⑥可信计算  ⑦系统安全等级保护  ⑧系统安全测评认证  ⑨应用信息系统安全</a:t>
            </a:r>
            <a:endPar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zh-CN" altLang="en-US"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3315" name="Rectangle 3"/>
          <p:cNvSpPr>
            <a:spLocks noGrp="1" noChangeArrowheads="1"/>
          </p:cNvSpPr>
          <p:nvPr>
            <p:ph idx="1"/>
          </p:nvPr>
        </p:nvSpPr>
        <p:spPr>
          <a:xfrm>
            <a:off x="395288" y="1527175"/>
            <a:ext cx="8353425"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755650" y="2362200"/>
            <a:ext cx="7848600" cy="4399915"/>
          </a:xfrm>
          <a:prstGeom prst="rect">
            <a:avLst/>
          </a:prstGeom>
          <a:noFill/>
        </p:spPr>
        <p:txBody>
          <a:bodyPr>
            <a:spAutoFit/>
          </a:bodyPr>
          <a:lstStyle/>
          <a:p>
            <a:pPr marR="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系统安全案例：</a:t>
            </a:r>
            <a:endPar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英国《卫报》记者格林沃尔德在新书中透露，美国国家安全局(NSA)在美国供应商提供给国外客户的路由器等网络设备中，</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秘密植入拦截工具，借此访问该整个网络及其所有用户</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a:t>
            </a:r>
          </a:p>
          <a:p>
            <a:pPr marR="0" indent="45720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美国国安局前雇员斯诺登提供的文件显示，美国国内生产的路由器、服务器等网络设备，出口交付给国外客户前，美国国安局例行公事般地接收或拦截这些路由器、服务器与其它计算机网络设备。国安局随后将后门监控工具植入这些网络设备中，然后用厂家的密封条重新包装设备，再继续运输。国安局借此可以访问整个网络及其所有用户。</a:t>
            </a: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1476672"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4339" name="Rectangle 3"/>
          <p:cNvSpPr>
            <a:spLocks noGrp="1" noChangeArrowheads="1"/>
          </p:cNvSpPr>
          <p:nvPr>
            <p:ph idx="1"/>
          </p:nvPr>
        </p:nvSpPr>
        <p:spPr>
          <a:xfrm>
            <a:off x="323850"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723106" y="2276872"/>
            <a:ext cx="7697788" cy="6155531"/>
          </a:xfrm>
          <a:prstGeom prst="rect">
            <a:avLst/>
          </a:prstGeom>
          <a:noFill/>
        </p:spPr>
        <p:txBody>
          <a:bodyPr>
            <a:spAutoFit/>
          </a:bodyPr>
          <a:lstStyle/>
          <a:p>
            <a:pPr marR="0" algn="just" defTabSz="914400" eaLnBrk="1" hangingPunct="1">
              <a:buClrTx/>
              <a:buSzTx/>
              <a:buFontTx/>
              <a:buNone/>
              <a:defRPr/>
            </a:pPr>
            <a:r>
              <a:rPr kumimoji="0" lang="en-US" altLang="zh-CN" sz="2000" kern="1200" cap="none" spc="0" normalizeH="0" baseline="0" noProof="0" dirty="0">
                <a:solidFill>
                  <a:srgbClr val="C00000"/>
                </a:solidFill>
                <a:latin typeface="楷体" panose="02010609060101010101" pitchFamily="49" charset="-122"/>
                <a:ea typeface="楷体" panose="02010609060101010101" pitchFamily="49" charset="-122"/>
                <a:cs typeface="+mn-cs"/>
              </a:rPr>
              <a:t>4</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，内容安全：</a:t>
            </a:r>
            <a:endParaRPr kumimoji="0" lang="en-US" altLang="zh-CN" sz="2000" kern="1200" cap="none" spc="0" normalizeH="0" baseline="0" noProof="0" dirty="0">
              <a:solidFill>
                <a:srgbClr val="C00000"/>
              </a:solidFill>
              <a:latin typeface="楷体" panose="02010609060101010101" pitchFamily="49" charset="-122"/>
              <a:ea typeface="楷体" panose="02010609060101010101" pitchFamily="49" charset="-122"/>
              <a:cs typeface="+mn-cs"/>
            </a:endParaRPr>
          </a:p>
          <a:p>
            <a:pPr marR="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广义的内容安全既包括信息内容在政治、法律和道德方面的要求，也包括信息内容的保密、知识产权保护、隐私保护等诸多方面。</a:t>
            </a:r>
          </a:p>
          <a:p>
            <a:pPr marR="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信息内容在政治上是健康的，在法律上是符合我国法律法规的，在道德上是符合中华民族优良的道德规范的。因此，信息内容安全是信息在语义层次上的安全。</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lnSpc>
                <a:spcPct val="150000"/>
              </a:lnSpc>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      其主要研究内容如下： ①内容安全的威胁  ②内容的获取  ③内容的分析与识别  ④内容安全管理  ⑤信息隐藏  ⑥隐私保护  ⑦内容安全的法律保障 </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zh-CN" altLang="en-US" b="1"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a:xfrm>
            <a:off x="-1476672" y="72046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4339" name="Rectangle 3"/>
          <p:cNvSpPr>
            <a:spLocks noGrp="1" noChangeArrowheads="1"/>
          </p:cNvSpPr>
          <p:nvPr>
            <p:ph idx="1"/>
          </p:nvPr>
        </p:nvSpPr>
        <p:spPr>
          <a:xfrm>
            <a:off x="323850"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827584" y="2362200"/>
            <a:ext cx="7697788" cy="4093428"/>
          </a:xfrm>
          <a:prstGeom prst="rect">
            <a:avLst/>
          </a:prstGeom>
          <a:noFill/>
        </p:spPr>
        <p:txBody>
          <a:bodyPr>
            <a:spAutoFit/>
          </a:bodyPr>
          <a:lstStyle/>
          <a:p>
            <a:pPr marR="0" algn="just" defTabSz="914400" eaLnBrk="1" hangingPunct="1">
              <a:buClrTx/>
              <a:buSzTx/>
              <a:buFontTx/>
              <a:buNone/>
              <a:defRPr/>
            </a:pPr>
            <a:r>
              <a:rPr kumimoji="0" lang="zh-CN" altLang="en-US" sz="2000" kern="1200" cap="none" spc="0" normalizeH="0" baseline="0" noProof="0" dirty="0">
                <a:latin typeface="楷体" panose="02010609060101010101" pitchFamily="49" charset="-122"/>
                <a:ea typeface="楷体" panose="02010609060101010101" pitchFamily="49" charset="-122"/>
                <a:cs typeface="+mn-cs"/>
              </a:rPr>
              <a:t>内容安全案例：</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endParaRPr kumimoji="0" lang="zh-CN" altLang="en-US" sz="2000" kern="1200" cap="none" spc="0" normalizeH="0" baseline="0" noProof="0" dirty="0">
              <a:solidFill>
                <a:srgbClr val="FF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kumimoji="0" lang="en-US" sz="2000" kern="1200" cap="none" spc="0" normalizeH="0" baseline="0" noProof="0" dirty="0">
                <a:latin typeface="楷体" panose="02010609060101010101" pitchFamily="49" charset="-122"/>
                <a:ea typeface="楷体" panose="02010609060101010101" pitchFamily="49" charset="-122"/>
                <a:cs typeface="+mn-cs"/>
              </a:rPr>
              <a:t>1</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，利用图片传播隐含信息</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zh-CN" altLang="en-US"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2</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，自然语言处理与舆情分析</a:t>
            </a: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sz="2000"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r>
              <a:rPr lang="en-US" altLang="zh-CN" sz="2000" dirty="0">
                <a:latin typeface="楷体" panose="02010609060101010101" pitchFamily="49" charset="-122"/>
                <a:ea typeface="楷体" panose="02010609060101010101" pitchFamily="49" charset="-122"/>
              </a:rPr>
              <a:t>3</a:t>
            </a:r>
            <a:r>
              <a:rPr lang="zh-CN" altLang="en-US" sz="2000" dirty="0">
                <a:latin typeface="楷体" panose="02010609060101010101" pitchFamily="49" charset="-122"/>
                <a:ea typeface="楷体" panose="02010609060101010101" pitchFamily="49" charset="-122"/>
              </a:rPr>
              <a:t>，盗版、复制、非法下载侵害知识产权</a:t>
            </a:r>
            <a:endParaRPr lang="en-US" altLang="zh-CN" sz="2000" dirty="0">
              <a:latin typeface="楷体" panose="02010609060101010101" pitchFamily="49" charset="-122"/>
              <a:ea typeface="楷体" panose="02010609060101010101" pitchFamily="49" charset="-122"/>
            </a:endParaRPr>
          </a:p>
          <a:p>
            <a:pPr marR="0" indent="457200" algn="just" defTabSz="914400" eaLnBrk="1" hangingPunct="1">
              <a:buClrTx/>
              <a:buSzTx/>
              <a:buFontTx/>
              <a:buNone/>
              <a:defRPr/>
            </a:pPr>
            <a:endParaRPr lang="en-US" altLang="zh-CN" sz="2000" dirty="0">
              <a:latin typeface="楷体" panose="02010609060101010101" pitchFamily="49" charset="-122"/>
              <a:ea typeface="楷体" panose="02010609060101010101" pitchFamily="49" charset="-122"/>
            </a:endParaRPr>
          </a:p>
          <a:p>
            <a:pPr marR="0" indent="457200" algn="just" defTabSz="914400" eaLnBrk="1" hangingPunct="1">
              <a:buClrTx/>
              <a:buSzTx/>
              <a:buFontTx/>
              <a:buNone/>
              <a:defRPr/>
            </a:pPr>
            <a:r>
              <a:rPr kumimoji="0" lang="en-US" altLang="zh-CN" sz="2000" kern="1200" cap="none" spc="0" normalizeH="0" baseline="0" noProof="0" dirty="0">
                <a:latin typeface="楷体" panose="02010609060101010101" pitchFamily="49" charset="-122"/>
                <a:ea typeface="楷体" panose="02010609060101010101" pitchFamily="49" charset="-122"/>
                <a:cs typeface="+mn-cs"/>
              </a:rPr>
              <a:t>4</a:t>
            </a:r>
            <a:r>
              <a:rPr kumimoji="0" lang="zh-CN" altLang="en-US" sz="2000" kern="1200" cap="none" spc="0" normalizeH="0" baseline="0" noProof="0" dirty="0">
                <a:latin typeface="楷体" panose="02010609060101010101" pitchFamily="49" charset="-122"/>
                <a:ea typeface="楷体" panose="02010609060101010101" pitchFamily="49" charset="-122"/>
                <a:cs typeface="+mn-cs"/>
              </a:rPr>
              <a:t>，泄露用户隐私信息</a:t>
            </a: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5363" name="Rectangle 3"/>
          <p:cNvSpPr>
            <a:spLocks noGrp="1" noChangeArrowheads="1"/>
          </p:cNvSpPr>
          <p:nvPr>
            <p:ph idx="1"/>
          </p:nvPr>
        </p:nvSpPr>
        <p:spPr>
          <a:xfrm>
            <a:off x="395288" y="1527175"/>
            <a:ext cx="8353425"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827088" y="2205038"/>
            <a:ext cx="7848600" cy="5786199"/>
          </a:xfrm>
          <a:prstGeom prst="rect">
            <a:avLst/>
          </a:prstGeom>
          <a:noFill/>
        </p:spPr>
        <p:txBody>
          <a:bodyPr>
            <a:spAutoFit/>
          </a:bodyPr>
          <a:lstStyle/>
          <a:p>
            <a:pPr marR="0" algn="just" defTabSz="914400" eaLnBrk="1" hangingPunct="1">
              <a:buClrTx/>
              <a:buSzTx/>
              <a:buFontTx/>
              <a:buNone/>
              <a:defRPr/>
            </a:pPr>
            <a:r>
              <a:rPr kumimoji="0" lang="en-US" altLang="zh-CN" sz="2000" kern="1200" cap="none" spc="0" normalizeH="0" baseline="0" noProof="0" dirty="0">
                <a:solidFill>
                  <a:srgbClr val="C00000"/>
                </a:solidFill>
                <a:latin typeface="楷体" panose="02010609060101010101" pitchFamily="49" charset="-122"/>
                <a:ea typeface="楷体" panose="02010609060101010101" pitchFamily="49" charset="-122"/>
                <a:cs typeface="+mn-cs"/>
              </a:rPr>
              <a:t>5</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，信息对抗：</a:t>
            </a:r>
            <a:endParaRPr kumimoji="0" lang="en-US" altLang="zh-CN" sz="2000" kern="1200" cap="none" spc="0" normalizeH="0" baseline="0" noProof="0" dirty="0">
              <a:solidFill>
                <a:srgbClr val="C00000"/>
              </a:solidFill>
              <a:latin typeface="楷体" panose="02010609060101010101" pitchFamily="49" charset="-122"/>
              <a:ea typeface="楷体" panose="02010609060101010101" pitchFamily="49" charset="-122"/>
              <a:cs typeface="+mn-cs"/>
            </a:endParaRP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随着计算机网络的迅速发展和广泛应用，信息领域的对抗从电子对抗发展到信息对抗。信息对抗</a:t>
            </a:r>
            <a:r>
              <a:rPr kumimoji="0" lang="zh-CN" altLang="en-US" sz="2000" kern="1200" cap="none" spc="0" normalizeH="0" baseline="0" noProof="0" dirty="0" smtClean="0">
                <a:solidFill>
                  <a:srgbClr val="000000"/>
                </a:solidFill>
                <a:latin typeface="楷体" panose="02010609060101010101" pitchFamily="49" charset="-122"/>
                <a:ea typeface="楷体" panose="02010609060101010101" pitchFamily="49" charset="-122"/>
                <a:cs typeface="+mn-cs"/>
              </a:rPr>
              <a:t>是</a:t>
            </a:r>
            <a:r>
              <a:rPr kumimoji="0" lang="en-US" altLang="zh-CN" sz="2000" b="1" kern="1200" cap="none" spc="0" normalizeH="0" baseline="0" noProof="0" dirty="0" smtClean="0">
                <a:latin typeface="楷体" panose="02010609060101010101" pitchFamily="49" charset="-122"/>
                <a:ea typeface="楷体" panose="02010609060101010101" pitchFamily="49" charset="-122"/>
                <a:cs typeface="+mn-cs"/>
              </a:rPr>
              <a:t>1</a:t>
            </a:r>
            <a:r>
              <a:rPr kumimoji="0" lang="zh-CN" altLang="en-US" sz="2000" b="1" kern="1200" cap="none" spc="0" normalizeH="0" baseline="0" noProof="0" dirty="0" smtClean="0">
                <a:latin typeface="楷体" panose="02010609060101010101" pitchFamily="49" charset="-122"/>
                <a:ea typeface="楷体" panose="02010609060101010101" pitchFamily="49" charset="-122"/>
                <a:cs typeface="+mn-cs"/>
              </a:rPr>
              <a:t>）</a:t>
            </a:r>
            <a:r>
              <a:rPr kumimoji="0" lang="zh-CN" altLang="en-US" sz="2000" b="1" kern="1200" cap="none" spc="0" normalizeH="0" baseline="0" noProof="0" dirty="0" smtClean="0">
                <a:solidFill>
                  <a:srgbClr val="C00000"/>
                </a:solidFill>
                <a:latin typeface="楷体" panose="02010609060101010101" pitchFamily="49" charset="-122"/>
                <a:ea typeface="楷体" panose="02010609060101010101" pitchFamily="49" charset="-122"/>
                <a:cs typeface="+mn-cs"/>
              </a:rPr>
              <a:t>从</a:t>
            </a:r>
            <a:r>
              <a:rPr kumimoji="0" lang="zh-CN" altLang="en-US" sz="2000" b="1" kern="1200" cap="none" spc="0" normalizeH="0" baseline="0" noProof="0" dirty="0">
                <a:solidFill>
                  <a:srgbClr val="C00000"/>
                </a:solidFill>
                <a:latin typeface="楷体" panose="02010609060101010101" pitchFamily="49" charset="-122"/>
                <a:ea typeface="楷体" panose="02010609060101010101" pitchFamily="49" charset="-122"/>
                <a:cs typeface="+mn-cs"/>
              </a:rPr>
              <a:t>对方信息系统中获取有用信息</a:t>
            </a:r>
            <a:r>
              <a:rPr kumimoji="0" lang="zh-CN" altLang="en-US" sz="2000" kern="1200" cap="none" spc="0" normalizeH="0" baseline="0" noProof="0" dirty="0" smtClean="0">
                <a:solidFill>
                  <a:srgbClr val="000000"/>
                </a:solidFill>
                <a:latin typeface="楷体" panose="02010609060101010101" pitchFamily="49" charset="-122"/>
                <a:ea typeface="楷体" panose="02010609060101010101" pitchFamily="49" charset="-122"/>
                <a:cs typeface="+mn-cs"/>
              </a:rPr>
              <a:t>，</a:t>
            </a:r>
            <a:r>
              <a:rPr kumimoji="0" lang="en-US" altLang="zh-CN" sz="2000" b="1" kern="1200" cap="none" spc="0" normalizeH="0" baseline="0" noProof="0" dirty="0" smtClean="0">
                <a:latin typeface="楷体" panose="02010609060101010101" pitchFamily="49" charset="-122"/>
                <a:ea typeface="楷体" panose="02010609060101010101" pitchFamily="49" charset="-122"/>
                <a:cs typeface="+mn-cs"/>
              </a:rPr>
              <a:t>2</a:t>
            </a:r>
            <a:r>
              <a:rPr kumimoji="0" lang="zh-CN" altLang="en-US" sz="2000" b="1" kern="1200" cap="none" spc="0" normalizeH="0" baseline="0" noProof="0" dirty="0" smtClean="0">
                <a:latin typeface="楷体" panose="02010609060101010101" pitchFamily="49" charset="-122"/>
                <a:ea typeface="楷体" panose="02010609060101010101" pitchFamily="49" charset="-122"/>
                <a:cs typeface="+mn-cs"/>
              </a:rPr>
              <a:t>）</a:t>
            </a:r>
            <a:r>
              <a:rPr kumimoji="0" lang="zh-CN" altLang="en-US" sz="2000" b="1" kern="1200" cap="none" spc="0" normalizeH="0" baseline="0" noProof="0" dirty="0" smtClean="0">
                <a:solidFill>
                  <a:srgbClr val="C00000"/>
                </a:solidFill>
                <a:latin typeface="楷体" panose="02010609060101010101" pitchFamily="49" charset="-122"/>
                <a:ea typeface="楷体" panose="02010609060101010101" pitchFamily="49" charset="-122"/>
                <a:cs typeface="+mn-cs"/>
              </a:rPr>
              <a:t>削弱</a:t>
            </a:r>
            <a:r>
              <a:rPr kumimoji="0" lang="zh-CN" altLang="en-US" sz="2000" b="1" kern="1200" cap="none" spc="0" normalizeH="0" baseline="0" noProof="0" dirty="0">
                <a:solidFill>
                  <a:srgbClr val="C00000"/>
                </a:solidFill>
                <a:latin typeface="楷体" panose="02010609060101010101" pitchFamily="49" charset="-122"/>
                <a:ea typeface="楷体" panose="02010609060101010101" pitchFamily="49" charset="-122"/>
                <a:cs typeface="+mn-cs"/>
              </a:rPr>
              <a:t>、破坏对方信息设备和信息的使用效能</a:t>
            </a:r>
            <a:r>
              <a:rPr kumimoji="0" lang="zh-CN" altLang="en-US" sz="2000" kern="1200" cap="none" spc="0" normalizeH="0" baseline="0" noProof="0" dirty="0" smtClean="0">
                <a:solidFill>
                  <a:srgbClr val="000000"/>
                </a:solidFill>
                <a:latin typeface="楷体" panose="02010609060101010101" pitchFamily="49" charset="-122"/>
                <a:ea typeface="楷体" panose="02010609060101010101" pitchFamily="49" charset="-122"/>
                <a:cs typeface="+mn-cs"/>
              </a:rPr>
              <a:t>，</a:t>
            </a:r>
            <a:r>
              <a:rPr kumimoji="0" lang="en-US" altLang="zh-CN" sz="2000" kern="1200" cap="none" spc="0" normalizeH="0" baseline="0" noProof="0" dirty="0" smtClean="0">
                <a:solidFill>
                  <a:srgbClr val="000000"/>
                </a:solidFill>
                <a:latin typeface="楷体" panose="02010609060101010101" pitchFamily="49" charset="-122"/>
                <a:ea typeface="楷体" panose="02010609060101010101" pitchFamily="49" charset="-122"/>
                <a:cs typeface="+mn-cs"/>
              </a:rPr>
              <a:t>3</a:t>
            </a:r>
            <a:r>
              <a:rPr kumimoji="0" lang="zh-CN" altLang="en-US" sz="2000" kern="1200" cap="none" spc="0" normalizeH="0" baseline="0" noProof="0" dirty="0" smtClean="0">
                <a:solidFill>
                  <a:srgbClr val="000000"/>
                </a:solidFill>
                <a:latin typeface="楷体" panose="02010609060101010101" pitchFamily="49" charset="-122"/>
                <a:ea typeface="楷体" panose="02010609060101010101" pitchFamily="49" charset="-122"/>
                <a:cs typeface="+mn-cs"/>
              </a:rPr>
              <a:t>）</a:t>
            </a:r>
            <a:r>
              <a:rPr kumimoji="0" lang="zh-CN" altLang="en-US" sz="2000" b="1" kern="1200" cap="none" spc="0" normalizeH="0" baseline="0" noProof="0" dirty="0" smtClean="0">
                <a:solidFill>
                  <a:srgbClr val="C00000"/>
                </a:solidFill>
                <a:latin typeface="楷体" panose="02010609060101010101" pitchFamily="49" charset="-122"/>
                <a:ea typeface="楷体" panose="02010609060101010101" pitchFamily="49" charset="-122"/>
                <a:cs typeface="+mn-cs"/>
              </a:rPr>
              <a:t>保障</a:t>
            </a:r>
            <a:r>
              <a:rPr kumimoji="0" lang="zh-CN" altLang="en-US" sz="2000" b="1" kern="1200" cap="none" spc="0" normalizeH="0" baseline="0" noProof="0" dirty="0">
                <a:solidFill>
                  <a:srgbClr val="C00000"/>
                </a:solidFill>
                <a:latin typeface="楷体" panose="02010609060101010101" pitchFamily="49" charset="-122"/>
                <a:ea typeface="楷体" panose="02010609060101010101" pitchFamily="49" charset="-122"/>
                <a:cs typeface="+mn-cs"/>
              </a:rPr>
              <a:t>己方信息设备和信息正常发挥效能而采取</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的综合战术、技术措施，</a:t>
            </a:r>
            <a:r>
              <a:rPr kumimoji="0" lang="zh-CN" altLang="en-US" sz="2000" kern="1200" cap="none" spc="0" normalizeH="0" baseline="0" noProof="0" dirty="0">
                <a:solidFill>
                  <a:srgbClr val="C00000"/>
                </a:solidFill>
                <a:latin typeface="楷体" panose="02010609060101010101" pitchFamily="49" charset="-122"/>
                <a:ea typeface="楷体" panose="02010609060101010101" pitchFamily="49" charset="-122"/>
                <a:cs typeface="+mn-cs"/>
              </a:rPr>
              <a:t>其实质是斗争双方利用电磁波和信息的作用来争夺电磁频谱和信息的有效使用和控制权。</a:t>
            </a:r>
          </a:p>
          <a:p>
            <a:pPr marR="0" indent="457200" algn="just" defTabSz="914400" eaLnBrk="1" hangingPunct="1">
              <a:lnSpc>
                <a:spcPct val="150000"/>
              </a:lnSpc>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信息对抗研究信息对抗的理论、信息对抗技术和应用。</a:t>
            </a:r>
            <a:endPar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lang="en-US" altLang="zh-CN" sz="2000" dirty="0">
              <a:solidFill>
                <a:srgbClr val="000000"/>
              </a:solidFill>
              <a:latin typeface="楷体" panose="02010609060101010101" pitchFamily="49" charset="-122"/>
              <a:ea typeface="楷体" panose="02010609060101010101" pitchFamily="49" charset="-122"/>
            </a:endParaRPr>
          </a:p>
          <a:p>
            <a:pPr marR="0" indent="45720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其主要的研究内容如下。</a:t>
            </a:r>
          </a:p>
          <a:p>
            <a:pPr marR="0" indent="45720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①通信对抗  ②雷达对抗  ③光电对抗  ④计算机网络对抗</a:t>
            </a: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a:xfrm>
            <a:off x="-1404664" y="692183"/>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5363" name="Rectangle 3"/>
          <p:cNvSpPr>
            <a:spLocks noGrp="1" noChangeArrowheads="1"/>
          </p:cNvSpPr>
          <p:nvPr>
            <p:ph idx="1"/>
          </p:nvPr>
        </p:nvSpPr>
        <p:spPr>
          <a:xfrm>
            <a:off x="395288" y="1527175"/>
            <a:ext cx="8353425"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p:txBody>
      </p:sp>
      <p:sp>
        <p:nvSpPr>
          <p:cNvPr id="4" name="文本框 3"/>
          <p:cNvSpPr txBox="1"/>
          <p:nvPr/>
        </p:nvSpPr>
        <p:spPr>
          <a:xfrm>
            <a:off x="971600" y="2492896"/>
            <a:ext cx="7848600" cy="3477875"/>
          </a:xfrm>
          <a:prstGeom prst="rect">
            <a:avLst/>
          </a:prstGeom>
          <a:noFill/>
        </p:spPr>
        <p:txBody>
          <a:bodyPr>
            <a:spAutoFit/>
          </a:bodyPr>
          <a:lstStyle/>
          <a:p>
            <a:pPr marR="0" algn="just" defTabSz="914400" eaLnBrk="1" hangingPunct="1">
              <a:buClrTx/>
              <a:buSzTx/>
              <a:buFontTx/>
              <a:buNone/>
              <a:defRPr/>
            </a:pP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信息对抗案例：</a:t>
            </a:r>
          </a:p>
          <a:p>
            <a:pPr marR="0" algn="just" defTabSz="914400" eaLnBrk="1" hangingPunct="1">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1</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，鑫诺卫星被攻击事件</a:t>
            </a:r>
          </a:p>
          <a:p>
            <a:pPr marR="0" algn="just" defTabSz="914400" eaLnBrk="1" hangingPunct="1">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2</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，无人机</a:t>
            </a:r>
          </a:p>
          <a:p>
            <a:pPr marR="0" algn="just" defTabSz="914400" eaLnBrk="1" hangingPunct="1">
              <a:buClrTx/>
              <a:buSzTx/>
              <a:buFontTx/>
              <a:buNone/>
              <a:defRPr/>
            </a:pPr>
            <a:endPar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algn="just" defTabSz="914400" eaLnBrk="1" hangingPunct="1">
              <a:buClrTx/>
              <a:buSzTx/>
              <a:buFontTx/>
              <a:buNone/>
              <a:defRPr/>
            </a:pP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3</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，电子对抗与干扰</a:t>
            </a:r>
            <a:r>
              <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rPr>
              <a:t>--GPS</a:t>
            </a:r>
            <a:r>
              <a:rPr kumimoji="0" lang="zh-CN" altLang="en-US" sz="2000" kern="1200" cap="none" spc="0" normalizeH="0" baseline="0" noProof="0" dirty="0">
                <a:solidFill>
                  <a:srgbClr val="000000"/>
                </a:solidFill>
                <a:latin typeface="楷体" panose="02010609060101010101" pitchFamily="49" charset="-122"/>
                <a:ea typeface="楷体" panose="02010609060101010101" pitchFamily="49" charset="-122"/>
                <a:cs typeface="+mn-cs"/>
              </a:rPr>
              <a:t>信号劫持</a:t>
            </a:r>
            <a:endParaRPr kumimoji="0" lang="en-US" altLang="zh-CN" sz="2000"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algn="just" defTabSz="914400" eaLnBrk="1" hangingPunct="1">
              <a:buClrTx/>
              <a:buSzTx/>
              <a:buFontTx/>
              <a:buNone/>
              <a:defRPr/>
            </a:pPr>
            <a:endParaRPr kumimoji="0" lang="en-US" altLang="zh-CN" b="1" kern="1200" cap="none" spc="0" normalizeH="0" baseline="0" noProof="0" dirty="0">
              <a:solidFill>
                <a:srgbClr val="000000"/>
              </a:solidFill>
              <a:latin typeface="楷体" panose="02010609060101010101" pitchFamily="49" charset="-122"/>
              <a:ea typeface="楷体" panose="02010609060101010101" pitchFamily="49" charset="-122"/>
              <a:cs typeface="+mn-cs"/>
            </a:endParaRPr>
          </a:p>
          <a:p>
            <a:pPr marR="0" indent="457200" defTabSz="914400">
              <a:buClrTx/>
              <a:buSzTx/>
              <a:buFontTx/>
              <a:buNone/>
              <a:defRPr/>
            </a:pPr>
            <a:endParaRPr kumimoji="0" lang="zh-CN" altLang="en-US" sz="3200" kern="1200" cap="none" spc="0" normalizeH="0" baseline="0" noProof="0" dirty="0">
              <a:solidFill>
                <a:srgbClr val="000000"/>
              </a:solidFill>
              <a:latin typeface="Times New Roman" panose="02020603050405020304" pitchFamily="18" charset="0"/>
              <a:ea typeface="宋体" panose="02010600030101010101" pitchFamily="2" charset="-122"/>
              <a:cs typeface="+mn-cs"/>
            </a:endParaRPr>
          </a:p>
        </p:txBody>
      </p:sp>
    </p:spTree>
  </p:cSld>
  <p:clrMapOvr>
    <a:masterClrMapping/>
  </p:clrMapOvr>
  <p:transition>
    <p:wedg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1404664" y="692150"/>
            <a:ext cx="11377612" cy="835025"/>
          </a:xfrm>
        </p:spPr>
        <p:txBody>
          <a:bodyPr vert="horz" wrap="square" lIns="91440" tIns="45720" rIns="91440" bIns="45720" anchor="ctr" anchorCtr="0"/>
          <a:lstStyle/>
          <a:p>
            <a:pPr eaLnBrk="1" hangingPunct="1"/>
            <a:r>
              <a:rPr lang="en-US" altLang="zh-CN" sz="3000" b="1" dirty="0">
                <a:solidFill>
                  <a:srgbClr val="FF0000"/>
                </a:solidFill>
                <a:latin typeface="黑体" panose="02010609060101010101" pitchFamily="49" charset="-122"/>
                <a:ea typeface="黑体" panose="02010609060101010101" pitchFamily="49" charset="-122"/>
              </a:rPr>
              <a:t>3.网络空间安全学科的历史沿革和国内外现状</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6147" name="Rectangle 3"/>
          <p:cNvSpPr>
            <a:spLocks noGrp="1" noChangeArrowheads="1"/>
          </p:cNvSpPr>
          <p:nvPr>
            <p:ph idx="1"/>
          </p:nvPr>
        </p:nvSpPr>
        <p:spPr>
          <a:xfrm>
            <a:off x="395920" y="1527175"/>
            <a:ext cx="8352159"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3.2 </a:t>
            </a:r>
            <a:r>
              <a:rPr kumimoji="0" lang="zh-CN"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国内外网络空间安全学科建设的主要内容</a:t>
            </a:r>
            <a:endParaRPr kumimoji="0" lang="en-US" altLang="zh-CN" sz="2600"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0" marR="0" lvl="0" indent="457200" algn="just" defTabSz="914400" rtl="0" eaLnBrk="1" fontAlgn="base" latinLnBrk="0" hangingPunct="1">
              <a:lnSpc>
                <a:spcPct val="100000"/>
              </a:lnSpc>
              <a:spcBef>
                <a:spcPct val="20000"/>
              </a:spcBef>
              <a:spcAft>
                <a:spcPct val="0"/>
              </a:spcAft>
              <a:buClrTx/>
              <a:buSzTx/>
              <a:buFontTx/>
              <a:buNone/>
              <a:defRPr/>
            </a:pPr>
            <a:r>
              <a:rPr kumimoji="0" lang="zh-CN" altLang="en-US" sz="2600" b="1"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cs typeface="+mn-cs"/>
              </a:rPr>
              <a:t>  </a:t>
            </a:r>
          </a:p>
        </p:txBody>
      </p:sp>
      <p:sp>
        <p:nvSpPr>
          <p:cNvPr id="28676" name="文本框 1"/>
          <p:cNvSpPr txBox="1"/>
          <p:nvPr/>
        </p:nvSpPr>
        <p:spPr>
          <a:xfrm>
            <a:off x="810045" y="2636912"/>
            <a:ext cx="7523908" cy="32613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457200">
              <a:lnSpc>
                <a:spcPct val="150000"/>
              </a:lnSpc>
              <a:spcBef>
                <a:spcPct val="0"/>
              </a:spcBef>
              <a:buNone/>
            </a:pPr>
            <a:r>
              <a:rPr lang="zh-CN" altLang="en-US" sz="2000" dirty="0">
                <a:solidFill>
                  <a:srgbClr val="000000"/>
                </a:solidFill>
                <a:latin typeface="楷体" panose="02010609060101010101" pitchFamily="49" charset="-122"/>
                <a:ea typeface="楷体" panose="02010609060101010101" pitchFamily="49" charset="-122"/>
              </a:rPr>
              <a:t>网络空间安全学科是在</a:t>
            </a:r>
            <a:r>
              <a:rPr lang="zh-CN" altLang="en-US" sz="2000" dirty="0">
                <a:solidFill>
                  <a:srgbClr val="C00000"/>
                </a:solidFill>
                <a:latin typeface="楷体" panose="02010609060101010101" pitchFamily="49" charset="-122"/>
                <a:ea typeface="楷体" panose="02010609060101010101" pitchFamily="49" charset="-122"/>
              </a:rPr>
              <a:t>计算机</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通信</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电子</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数学</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物理</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生物</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法律</a:t>
            </a:r>
            <a:r>
              <a:rPr lang="zh-CN" altLang="en-US"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C00000"/>
                </a:solidFill>
                <a:latin typeface="楷体" panose="02010609060101010101" pitchFamily="49" charset="-122"/>
                <a:ea typeface="楷体" panose="02010609060101010101" pitchFamily="49" charset="-122"/>
              </a:rPr>
              <a:t>管理</a:t>
            </a:r>
            <a:r>
              <a:rPr lang="zh-CN" altLang="en-US" sz="2000" dirty="0">
                <a:solidFill>
                  <a:srgbClr val="000000"/>
                </a:solidFill>
                <a:latin typeface="楷体" panose="02010609060101010101" pitchFamily="49" charset="-122"/>
                <a:ea typeface="楷体" panose="02010609060101010101" pitchFamily="49" charset="-122"/>
              </a:rPr>
              <a:t>和</a:t>
            </a:r>
            <a:r>
              <a:rPr lang="zh-CN" altLang="en-US" sz="2000" dirty="0">
                <a:solidFill>
                  <a:srgbClr val="C00000"/>
                </a:solidFill>
                <a:latin typeface="楷体" panose="02010609060101010101" pitchFamily="49" charset="-122"/>
                <a:ea typeface="楷体" panose="02010609060101010101" pitchFamily="49" charset="-122"/>
              </a:rPr>
              <a:t>教育</a:t>
            </a:r>
            <a:r>
              <a:rPr lang="zh-CN" altLang="en-US" sz="2000" dirty="0">
                <a:solidFill>
                  <a:srgbClr val="000000"/>
                </a:solidFill>
                <a:latin typeface="楷体" panose="02010609060101010101" pitchFamily="49" charset="-122"/>
                <a:ea typeface="楷体" panose="02010609060101010101" pitchFamily="49" charset="-122"/>
              </a:rPr>
              <a:t>等学科的基础上交叉融合发展而来的，其理论基础和方法论基础也与这些学科相关，但在学科的形成和发展过程中又丰富和发展了这些理论，从而形成了自己的学科理论基础。</a:t>
            </a:r>
          </a:p>
          <a:p>
            <a:pPr marL="0" lvl="0" indent="457200">
              <a:spcBef>
                <a:spcPct val="0"/>
              </a:spcBef>
              <a:buNone/>
            </a:pPr>
            <a:endParaRPr lang="zh-CN" altLang="en-US" sz="2800" dirty="0">
              <a:solidFill>
                <a:srgbClr val="000000"/>
              </a:solidFill>
            </a:endParaRPr>
          </a:p>
          <a:p>
            <a:pPr marL="0" lvl="0" indent="457200">
              <a:spcBef>
                <a:spcPct val="0"/>
              </a:spcBef>
              <a:buNone/>
            </a:pPr>
            <a:endParaRPr lang="zh-CN" altLang="en-US" sz="2800" dirty="0">
              <a:solidFill>
                <a:srgbClr val="000000"/>
              </a:solidFill>
            </a:endParaRPr>
          </a:p>
        </p:txBody>
      </p:sp>
    </p:spTree>
  </p:cSld>
  <p:clrMapOvr>
    <a:masterClrMapping/>
  </p:clrMapOvr>
  <p:transition>
    <p:wedg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1296987" y="692150"/>
            <a:ext cx="11377612" cy="835025"/>
          </a:xfrm>
        </p:spPr>
        <p:txBody>
          <a:bodyPr vert="horz" wrap="square" lIns="91440" tIns="45720" rIns="91440" bIns="45720" anchor="ctr" anchorCtr="0"/>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t>
            </a:r>
            <a:r>
              <a:rPr lang="zh-CN" altLang="en-US" sz="3200" b="1" dirty="0">
                <a:solidFill>
                  <a:srgbClr val="FF0000"/>
                </a:solidFill>
                <a:latin typeface="黑体" panose="02010609060101010101" pitchFamily="49" charset="-122"/>
                <a:ea typeface="黑体" panose="02010609060101010101" pitchFamily="49" charset="-122"/>
              </a:rPr>
              <a:t>课程安排 </a:t>
            </a:r>
          </a:p>
        </p:txBody>
      </p:sp>
      <p:sp>
        <p:nvSpPr>
          <p:cNvPr id="6147" name="Rectangle 3"/>
          <p:cNvSpPr>
            <a:spLocks noGrp="1" noChangeArrowheads="1"/>
          </p:cNvSpPr>
          <p:nvPr>
            <p:ph idx="1"/>
          </p:nvPr>
        </p:nvSpPr>
        <p:spPr>
          <a:xfrm>
            <a:off x="468313"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1</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，系统安全   赵波        制作</a:t>
            </a: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PPT</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及讲授</a:t>
            </a: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2</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，网络安全    王骞       </a:t>
            </a:r>
            <a:r>
              <a:rPr lang="zh-CN" altLang="en-US" noProof="0" dirty="0">
                <a:ln>
                  <a:noFill/>
                </a:ln>
                <a:effectLst/>
                <a:uLnTx/>
                <a:uFillTx/>
                <a:latin typeface="楷体" panose="02010609060101010101" pitchFamily="49" charset="-122"/>
                <a:ea typeface="楷体" panose="02010609060101010101" pitchFamily="49" charset="-122"/>
                <a:sym typeface="+mn-ea"/>
              </a:rPr>
              <a:t>制作</a:t>
            </a:r>
            <a:r>
              <a:rPr lang="en-US" altLang="zh-CN" noProof="0" dirty="0">
                <a:ln>
                  <a:noFill/>
                </a:ln>
                <a:effectLst/>
                <a:uLnTx/>
                <a:uFillTx/>
                <a:latin typeface="楷体" panose="02010609060101010101" pitchFamily="49" charset="-122"/>
                <a:ea typeface="楷体" panose="02010609060101010101" pitchFamily="49" charset="-122"/>
                <a:sym typeface="+mn-ea"/>
              </a:rPr>
              <a:t>PPT</a:t>
            </a:r>
            <a:r>
              <a:rPr lang="zh-CN" altLang="en-US" noProof="0" dirty="0">
                <a:ln>
                  <a:noFill/>
                </a:ln>
                <a:effectLst/>
                <a:uLnTx/>
                <a:uFillTx/>
                <a:latin typeface="楷体" panose="02010609060101010101" pitchFamily="49" charset="-122"/>
                <a:ea typeface="楷体" panose="02010609060101010101" pitchFamily="49" charset="-122"/>
                <a:sym typeface="+mn-ea"/>
              </a:rPr>
              <a:t>及讲授</a:t>
            </a:r>
          </a:p>
          <a:p>
            <a:pPr marL="342900" marR="0" lvl="0" indent="-342900" algn="just" defTabSz="914400" rtl="0" eaLnBrk="1" fontAlgn="base" latinLnBrk="0" hangingPunct="1">
              <a:lnSpc>
                <a:spcPct val="100000"/>
              </a:lnSpc>
              <a:spcBef>
                <a:spcPct val="20000"/>
              </a:spcBef>
              <a:spcAft>
                <a:spcPct val="0"/>
              </a:spcAft>
              <a:buClrTx/>
              <a:buSzTx/>
              <a:buFontTx/>
              <a:buNone/>
              <a:defRPr/>
            </a:pPr>
            <a:r>
              <a:rPr lang="en-US" altLang="zh-CN" noProof="0" dirty="0">
                <a:ln>
                  <a:noFill/>
                </a:ln>
                <a:effectLst/>
                <a:uLnTx/>
                <a:uFillTx/>
                <a:latin typeface="楷体" panose="02010609060101010101" pitchFamily="49" charset="-122"/>
                <a:ea typeface="楷体" panose="02010609060101010101" pitchFamily="49" charset="-122"/>
                <a:sym typeface="+mn-ea"/>
              </a:rPr>
              <a:t>3</a:t>
            </a:r>
            <a:r>
              <a:rPr lang="zh-CN" altLang="en-US" noProof="0" dirty="0">
                <a:ln>
                  <a:noFill/>
                </a:ln>
                <a:effectLst/>
                <a:uLnTx/>
                <a:uFillTx/>
                <a:latin typeface="楷体" panose="02010609060101010101" pitchFamily="49" charset="-122"/>
                <a:ea typeface="楷体" panose="02010609060101010101" pitchFamily="49" charset="-122"/>
                <a:sym typeface="+mn-ea"/>
              </a:rPr>
              <a:t>，</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密码学       崔竞松    </a:t>
            </a:r>
            <a:r>
              <a:rPr lang="zh-CN" altLang="en-US" noProof="0" dirty="0">
                <a:ln>
                  <a:noFill/>
                </a:ln>
                <a:effectLst/>
                <a:uLnTx/>
                <a:uFillTx/>
                <a:latin typeface="楷体" panose="02010609060101010101" pitchFamily="49" charset="-122"/>
                <a:ea typeface="楷体" panose="02010609060101010101" pitchFamily="49" charset="-122"/>
                <a:sym typeface="+mn-ea"/>
              </a:rPr>
              <a:t>制作</a:t>
            </a:r>
            <a:r>
              <a:rPr lang="en-US" altLang="zh-CN" noProof="0" dirty="0">
                <a:ln>
                  <a:noFill/>
                </a:ln>
                <a:effectLst/>
                <a:uLnTx/>
                <a:uFillTx/>
                <a:latin typeface="楷体" panose="02010609060101010101" pitchFamily="49" charset="-122"/>
                <a:ea typeface="楷体" panose="02010609060101010101" pitchFamily="49" charset="-122"/>
                <a:sym typeface="+mn-ea"/>
              </a:rPr>
              <a:t>PPT</a:t>
            </a:r>
            <a:r>
              <a:rPr lang="zh-CN" altLang="en-US" noProof="0" dirty="0">
                <a:ln>
                  <a:noFill/>
                </a:ln>
                <a:effectLst/>
                <a:uLnTx/>
                <a:uFillTx/>
                <a:latin typeface="楷体" panose="02010609060101010101" pitchFamily="49" charset="-122"/>
                <a:ea typeface="楷体" panose="02010609060101010101" pitchFamily="49" charset="-122"/>
                <a:sym typeface="+mn-ea"/>
              </a:rPr>
              <a:t>及讲授</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4</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a:t>
            </a: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AI</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与大数据安全  姬东鸿</a:t>
            </a:r>
            <a:r>
              <a:rPr lang="zh-CN" altLang="en-US" noProof="0" dirty="0">
                <a:ln>
                  <a:noFill/>
                </a:ln>
                <a:effectLst/>
                <a:uLnTx/>
                <a:uFillTx/>
                <a:latin typeface="楷体" panose="02010609060101010101" pitchFamily="49" charset="-122"/>
                <a:ea typeface="楷体" panose="02010609060101010101" pitchFamily="49" charset="-122"/>
                <a:sym typeface="+mn-ea"/>
              </a:rPr>
              <a:t>制作</a:t>
            </a:r>
            <a:r>
              <a:rPr lang="en-US" altLang="zh-CN" noProof="0" dirty="0">
                <a:ln>
                  <a:noFill/>
                </a:ln>
                <a:effectLst/>
                <a:uLnTx/>
                <a:uFillTx/>
                <a:latin typeface="楷体" panose="02010609060101010101" pitchFamily="49" charset="-122"/>
                <a:ea typeface="楷体" panose="02010609060101010101" pitchFamily="49" charset="-122"/>
                <a:sym typeface="+mn-ea"/>
              </a:rPr>
              <a:t>PPT</a:t>
            </a:r>
            <a:r>
              <a:rPr lang="zh-CN" altLang="en-US" noProof="0" dirty="0">
                <a:ln>
                  <a:noFill/>
                </a:ln>
                <a:effectLst/>
                <a:uLnTx/>
                <a:uFillTx/>
                <a:latin typeface="楷体" panose="02010609060101010101" pitchFamily="49" charset="-122"/>
                <a:ea typeface="楷体" panose="02010609060101010101" pitchFamily="49" charset="-122"/>
                <a:sym typeface="+mn-ea"/>
              </a:rPr>
              <a:t>及讲授</a:t>
            </a:r>
          </a:p>
          <a:p>
            <a:pPr marL="342900" marR="0" lvl="0" indent="-342900" algn="just" defTabSz="914400" rtl="0" eaLnBrk="1" fontAlgn="base" latinLnBrk="0" hangingPunct="1">
              <a:lnSpc>
                <a:spcPct val="100000"/>
              </a:lnSpc>
              <a:spcBef>
                <a:spcPct val="20000"/>
              </a:spcBef>
              <a:spcAft>
                <a:spcPct val="0"/>
              </a:spcAft>
              <a:buClrTx/>
              <a:buSzTx/>
              <a:buFontTx/>
              <a:buNone/>
              <a:defRPr/>
            </a:pPr>
            <a:r>
              <a:rPr lang="en-US" altLang="zh-CN" noProof="0" dirty="0">
                <a:ln>
                  <a:noFill/>
                </a:ln>
                <a:effectLst/>
                <a:uLnTx/>
                <a:uFillTx/>
                <a:latin typeface="楷体" panose="02010609060101010101" pitchFamily="49" charset="-122"/>
                <a:ea typeface="楷体" panose="02010609060101010101" pitchFamily="49" charset="-122"/>
                <a:sym typeface="+mn-ea"/>
              </a:rPr>
              <a:t>5</a:t>
            </a:r>
            <a:r>
              <a:rPr lang="zh-CN" altLang="en-US" noProof="0" dirty="0">
                <a:ln>
                  <a:noFill/>
                </a:ln>
                <a:effectLst/>
                <a:uLnTx/>
                <a:uFillTx/>
                <a:latin typeface="楷体" panose="02010609060101010101" pitchFamily="49" charset="-122"/>
                <a:ea typeface="楷体" panose="02010609060101010101" pitchFamily="49" charset="-122"/>
                <a:sym typeface="+mn-ea"/>
              </a:rPr>
              <a:t>，总结</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sym typeface="+mn-ea"/>
            </a:endParaRP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sym typeface="+mn-ea"/>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sym typeface="+mn-ea"/>
              </a:rPr>
              <a:t>               以上各部分将作为相互独立内容，四位教师轮流讲授。</a:t>
            </a: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a:t>
            </a:r>
          </a:p>
        </p:txBody>
      </p:sp>
    </p:spTree>
  </p:cSld>
  <p:clrMapOvr>
    <a:masterClrMapping/>
  </p:clrMapOvr>
  <p:transition>
    <p:wedg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a:xfrm>
            <a:off x="-1296987" y="692150"/>
            <a:ext cx="11377612" cy="835025"/>
          </a:xfrm>
        </p:spPr>
        <p:txBody>
          <a:bodyPr vert="horz" wrap="square" lIns="91440" tIns="45720" rIns="91440" bIns="45720" anchor="ctr" anchorCtr="0"/>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t>
            </a:r>
            <a:r>
              <a:rPr lang="zh-CN" altLang="en-US" sz="3200" b="1" dirty="0">
                <a:solidFill>
                  <a:srgbClr val="FF0000"/>
                </a:solidFill>
                <a:latin typeface="黑体" panose="02010609060101010101" pitchFamily="49" charset="-122"/>
                <a:ea typeface="黑体" panose="02010609060101010101" pitchFamily="49" charset="-122"/>
              </a:rPr>
              <a:t>如何学好 </a:t>
            </a:r>
          </a:p>
        </p:txBody>
      </p:sp>
      <p:sp>
        <p:nvSpPr>
          <p:cNvPr id="6147" name="Rectangle 3"/>
          <p:cNvSpPr>
            <a:spLocks noGrp="1" noChangeArrowheads="1"/>
          </p:cNvSpPr>
          <p:nvPr>
            <p:ph idx="1"/>
          </p:nvPr>
        </p:nvSpPr>
        <p:spPr>
          <a:xfrm>
            <a:off x="468313" y="1527175"/>
            <a:ext cx="8351838" cy="49530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1</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，多问</a:t>
            </a: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2</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，多看</a:t>
            </a: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3</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，多想</a:t>
            </a: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4</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，多动</a:t>
            </a: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5</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，思辨</a:t>
            </a: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en-US" altLang="zh-CN"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6</a:t>
            </a: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，慎独</a:t>
            </a:r>
          </a:p>
          <a:p>
            <a:pPr marL="342900" marR="0" lvl="0" indent="-342900" algn="just" defTabSz="914400" rtl="0" eaLnBrk="1" fontAlgn="base" latinLnBrk="0" hangingPunct="1">
              <a:lnSpc>
                <a:spcPct val="100000"/>
              </a:lnSpc>
              <a:spcBef>
                <a:spcPct val="20000"/>
              </a:spcBef>
              <a:spcAft>
                <a:spcPct val="0"/>
              </a:spcAft>
              <a:buClrTx/>
              <a:buSzTx/>
              <a:buFontTx/>
              <a:buNone/>
              <a:defRPr/>
            </a:pPr>
            <a:endPar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endParaRPr>
          </a:p>
          <a:p>
            <a:pPr marL="342900" marR="0" lvl="0" indent="-342900" algn="just" defTabSz="914400" rtl="0" eaLnBrk="1" fontAlgn="base" latinLnBrk="0" hangingPunct="1">
              <a:lnSpc>
                <a:spcPct val="100000"/>
              </a:lnSpc>
              <a:spcBef>
                <a:spcPct val="20000"/>
              </a:spcBef>
              <a:spcAft>
                <a:spcPct val="0"/>
              </a:spcAft>
              <a:buClrTx/>
              <a:buSzTx/>
              <a:buFontTx/>
              <a:buNone/>
              <a:defRPr/>
            </a:pPr>
            <a:r>
              <a:rPr kumimoji="0" lang="zh-CN" altLang="en-US" b="0" i="0" u="none" strike="noStrike" kern="0" cap="none" spc="0" normalizeH="0" baseline="0" noProof="0" dirty="0">
                <a:ln>
                  <a:noFill/>
                </a:ln>
                <a:solidFill>
                  <a:schemeClr val="tx1"/>
                </a:solidFill>
                <a:effectLst/>
                <a:uLnTx/>
                <a:uFillTx/>
                <a:latin typeface="楷体" panose="02010609060101010101" pitchFamily="49" charset="-122"/>
                <a:ea typeface="楷体" panose="02010609060101010101" pitchFamily="49" charset="-122"/>
              </a:rPr>
              <a:t>       网安专业的特殊性，要求</a:t>
            </a:r>
            <a:r>
              <a:rPr kumimoji="0" lang="zh-CN" altLang="en-US" b="1" i="0" u="none" strike="noStrike" kern="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rPr>
              <a:t>“有德有才”</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5155" y="1374140"/>
            <a:ext cx="4879340" cy="3452495"/>
          </a:xfrm>
          <a:prstGeom prst="rect">
            <a:avLst/>
          </a:prstGeom>
          <a:noFill/>
          <a:ln>
            <a:solidFill>
              <a:schemeClr val="tx1">
                <a:lumMod val="50000"/>
                <a:lumOff val="50000"/>
              </a:schemeClr>
            </a:solidFill>
          </a:ln>
        </p:spPr>
      </p:pic>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1331640" y="3212976"/>
            <a:ext cx="6019048" cy="2520280"/>
          </a:xfrm>
          <a:prstGeom prst="rect">
            <a:avLst/>
          </a:prstGeom>
        </p:spPr>
      </p:pic>
    </p:spTree>
    <p:extLst>
      <p:ext uri="{BB962C8B-B14F-4D97-AF65-F5344CB8AC3E}">
        <p14:creationId xmlns:p14="http://schemas.microsoft.com/office/powerpoint/2010/main" val="863334312"/>
      </p:ext>
    </p:extLst>
  </p:cSld>
  <p:clrMapOvr>
    <a:masterClrMapping/>
  </p:clrMapOvr>
  <p:transition>
    <p:wedg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3"/>
          <p:cNvSpPr>
            <a:spLocks noGrp="1" noChangeArrowheads="1"/>
          </p:cNvSpPr>
          <p:nvPr>
            <p:ph idx="1"/>
          </p:nvPr>
        </p:nvSpPr>
        <p:spPr>
          <a:xfrm>
            <a:off x="611188" y="1268413"/>
            <a:ext cx="7772400" cy="4114800"/>
          </a:xfrm>
        </p:spPr>
        <p:txBody>
          <a:bodyPr/>
          <a:lstStyle/>
          <a:p>
            <a:pPr algn="ctr" eaLnBrk="1" hangingPunct="1">
              <a:buFont typeface="Monotype Sorts" pitchFamily="2" charset="2"/>
              <a:buNone/>
            </a:pPr>
            <a:endParaRPr lang="zh-CN" altLang="zh-CN" sz="6000" b="1">
              <a:ea typeface="隶书" pitchFamily="49" charset="-122"/>
            </a:endParaRPr>
          </a:p>
          <a:p>
            <a:pPr algn="ctr" eaLnBrk="1" hangingPunct="1">
              <a:buFont typeface="Monotype Sorts" pitchFamily="2" charset="2"/>
              <a:buNone/>
            </a:pPr>
            <a:r>
              <a:rPr lang="en-US" altLang="zh-CN" sz="8000" b="1">
                <a:solidFill>
                  <a:srgbClr val="FF0000"/>
                </a:solidFill>
                <a:latin typeface="Gungsuh" panose="02030600000101010101" pitchFamily="18" charset="-127"/>
                <a:ea typeface="Gungsuh" panose="02030600000101010101" pitchFamily="18" charset="-127"/>
              </a:rPr>
              <a:t>End</a:t>
            </a:r>
          </a:p>
          <a:p>
            <a:pPr algn="ctr" eaLnBrk="1" hangingPunct="1">
              <a:buFont typeface="Monotype Sorts" pitchFamily="2" charset="2"/>
              <a:buNone/>
            </a:pPr>
            <a:r>
              <a:rPr lang="en-US" altLang="zh-CN" sz="8000" b="1">
                <a:solidFill>
                  <a:srgbClr val="FF0000"/>
                </a:solidFill>
                <a:ea typeface="隶书" pitchFamily="49" charset="-122"/>
              </a:rPr>
              <a:t>    </a:t>
            </a:r>
            <a:r>
              <a:rPr lang="zh-CN" altLang="en-US" sz="8000" b="1">
                <a:solidFill>
                  <a:srgbClr val="FF0000"/>
                </a:solidFill>
                <a:ea typeface="隶书" pitchFamily="49" charset="-122"/>
              </a:rPr>
              <a:t>谢    谢！</a:t>
            </a:r>
          </a:p>
        </p:txBody>
      </p:sp>
    </p:spTree>
  </p:cSld>
  <p:clrMapOvr>
    <a:masterClrMapping/>
  </p:clrMapOvr>
  <p:transition>
    <p:circl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179388" y="722313"/>
            <a:ext cx="7344940" cy="835025"/>
          </a:xfrm>
        </p:spPr>
        <p:txBody>
          <a:bodyPr/>
          <a:lstStyle/>
          <a:p>
            <a:pPr algn="l" eaLnBrk="1" hangingPunct="1"/>
            <a:r>
              <a:rPr lang="en-US" altLang="zh-CN" sz="3000" b="1" dirty="0">
                <a:solidFill>
                  <a:srgbClr val="FF0000"/>
                </a:solidFill>
                <a:latin typeface="黑体" panose="02010609060101010101" pitchFamily="49" charset="-122"/>
                <a:ea typeface="黑体" panose="02010609060101010101" pitchFamily="49" charset="-122"/>
              </a:rPr>
              <a:t>1</a:t>
            </a:r>
            <a:r>
              <a:rPr lang="zh-CN" altLang="en-US" sz="3000" b="1" dirty="0">
                <a:solidFill>
                  <a:srgbClr val="FF0000"/>
                </a:solidFill>
                <a:latin typeface="黑体" panose="02010609060101010101" pitchFamily="49" charset="-122"/>
                <a:ea typeface="黑体" panose="02010609060101010101" pitchFamily="49" charset="-122"/>
              </a:rPr>
              <a:t>、什么是网络空间和网络空间安全</a:t>
            </a:r>
            <a:endParaRPr lang="zh-CN" altLang="en-US" sz="3000" dirty="0">
              <a:solidFill>
                <a:srgbClr val="FF0000"/>
              </a:solidFill>
              <a:latin typeface="黑体" panose="02010609060101010101" pitchFamily="49" charset="-122"/>
              <a:ea typeface="黑体" panose="02010609060101010101" pitchFamily="49" charset="-122"/>
            </a:endParaRPr>
          </a:p>
        </p:txBody>
      </p:sp>
      <p:sp>
        <p:nvSpPr>
          <p:cNvPr id="11" name="Rectangle 3"/>
          <p:cNvSpPr>
            <a:spLocks noGrp="1" noChangeArrowheads="1"/>
          </p:cNvSpPr>
          <p:nvPr>
            <p:ph idx="1"/>
          </p:nvPr>
        </p:nvSpPr>
        <p:spPr>
          <a:xfrm>
            <a:off x="250825" y="1700213"/>
            <a:ext cx="3529087" cy="1152525"/>
          </a:xfrm>
        </p:spPr>
        <p:txBody>
          <a:bodyPr/>
          <a:lstStyle/>
          <a:p>
            <a:pPr algn="just" eaLnBrk="1" hangingPunct="1">
              <a:buFontTx/>
              <a:buNone/>
            </a:pPr>
            <a:r>
              <a:rPr lang="en-US" altLang="zh-CN" sz="2600" dirty="0">
                <a:latin typeface="楷体" panose="02010609060101010101" pitchFamily="49" charset="-122"/>
                <a:ea typeface="楷体" panose="02010609060101010101" pitchFamily="49" charset="-122"/>
              </a:rPr>
              <a:t>1.1 </a:t>
            </a:r>
            <a:r>
              <a:rPr lang="zh-CN" altLang="en-US" sz="2600" dirty="0">
                <a:latin typeface="楷体" panose="02010609060101010101" pitchFamily="49" charset="-122"/>
                <a:ea typeface="楷体" panose="02010609060101010101" pitchFamily="49" charset="-122"/>
              </a:rPr>
              <a:t>概念描述</a:t>
            </a:r>
            <a:endParaRPr lang="en-US" altLang="zh-CN" sz="2600" dirty="0">
              <a:latin typeface="楷体" panose="02010609060101010101" pitchFamily="49" charset="-122"/>
              <a:ea typeface="楷体" panose="02010609060101010101" pitchFamily="49" charset="-122"/>
            </a:endParaRPr>
          </a:p>
          <a:p>
            <a:pPr marL="0" indent="0" algn="just" eaLnBrk="1" hangingPunct="1">
              <a:buNone/>
            </a:pPr>
            <a:r>
              <a:rPr lang="en-US" altLang="zh-CN" sz="2400" dirty="0">
                <a:latin typeface="楷体" panose="02010609060101010101" pitchFamily="49" charset="-122"/>
                <a:ea typeface="楷体" panose="02010609060101010101" pitchFamily="49" charset="-122"/>
              </a:rPr>
              <a:t>1.1.1 </a:t>
            </a:r>
            <a:r>
              <a:rPr lang="zh-CN" altLang="en-US" sz="2400" dirty="0">
                <a:latin typeface="楷体" panose="02010609060101010101" pitchFamily="49" charset="-122"/>
                <a:ea typeface="楷体" panose="02010609060101010101" pitchFamily="49" charset="-122"/>
              </a:rPr>
              <a:t>什么是安全</a:t>
            </a:r>
            <a:endParaRPr lang="en-US" altLang="zh-CN" sz="2400" dirty="0">
              <a:solidFill>
                <a:srgbClr val="FF9900"/>
              </a:solidFill>
              <a:latin typeface="楷体" panose="02010609060101010101" pitchFamily="49" charset="-122"/>
              <a:ea typeface="楷体" panose="02010609060101010101" pitchFamily="49" charset="-122"/>
            </a:endParaRPr>
          </a:p>
        </p:txBody>
      </p:sp>
      <p:pic>
        <p:nvPicPr>
          <p:cNvPr id="2" name="图片 1"/>
          <p:cNvPicPr>
            <a:picLocks noChangeAspect="1"/>
          </p:cNvPicPr>
          <p:nvPr/>
        </p:nvPicPr>
        <p:blipFill>
          <a:blip r:embed="rId2"/>
          <a:stretch>
            <a:fillRect/>
          </a:stretch>
        </p:blipFill>
        <p:spPr>
          <a:xfrm>
            <a:off x="2015368" y="2708920"/>
            <a:ext cx="5904762" cy="3950769"/>
          </a:xfrm>
          <a:prstGeom prst="rect">
            <a:avLst/>
          </a:prstGeom>
        </p:spPr>
      </p:pic>
    </p:spTree>
    <p:extLst>
      <p:ext uri="{BB962C8B-B14F-4D97-AF65-F5344CB8AC3E}">
        <p14:creationId xmlns:p14="http://schemas.microsoft.com/office/powerpoint/2010/main" val="251925533"/>
      </p:ext>
    </p:extLst>
  </p:cSld>
  <p:clrMapOvr>
    <a:masterClrMapping/>
  </p:clrMapOvr>
  <p:transition>
    <p:wedge/>
  </p:transition>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f6d21ade-d6ba-4d16-aadc-419804fcd552}"/>
</p:tagLst>
</file>

<file path=ppt/theme/theme1.xml><?xml version="1.0" encoding="utf-8"?>
<a:theme xmlns:a="http://schemas.openxmlformats.org/drawingml/2006/main" name="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anose="02010600030101010101"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2011可信计算高峰会(英文)</Template>
  <TotalTime>799</TotalTime>
  <Words>5564</Words>
  <Application>Microsoft Office PowerPoint</Application>
  <PresentationFormat>全屏显示(4:3)</PresentationFormat>
  <Paragraphs>525</Paragraphs>
  <Slides>80</Slides>
  <Notes>1</Notes>
  <HiddenSlides>0</HiddenSlides>
  <MMClips>0</MMClips>
  <ScaleCrop>false</ScaleCrop>
  <HeadingPairs>
    <vt:vector size="8" baseType="variant">
      <vt:variant>
        <vt:lpstr>已用的字体</vt:lpstr>
      </vt:variant>
      <vt:variant>
        <vt:i4>16</vt:i4>
      </vt:variant>
      <vt:variant>
        <vt:lpstr>主题</vt:lpstr>
      </vt:variant>
      <vt:variant>
        <vt:i4>4</vt:i4>
      </vt:variant>
      <vt:variant>
        <vt:lpstr>嵌入 OLE 服务器</vt:lpstr>
      </vt:variant>
      <vt:variant>
        <vt:i4>1</vt:i4>
      </vt:variant>
      <vt:variant>
        <vt:lpstr>幻灯片标题</vt:lpstr>
      </vt:variant>
      <vt:variant>
        <vt:i4>80</vt:i4>
      </vt:variant>
    </vt:vector>
  </HeadingPairs>
  <TitlesOfParts>
    <vt:vector size="101" baseType="lpstr">
      <vt:lpstr>Gungsuh</vt:lpstr>
      <vt:lpstr>Helvetica Neue</vt:lpstr>
      <vt:lpstr>黑体</vt:lpstr>
      <vt:lpstr>华文新魏</vt:lpstr>
      <vt:lpstr>楷体</vt:lpstr>
      <vt:lpstr>楷体_GB2312</vt:lpstr>
      <vt:lpstr>隶书</vt:lpstr>
      <vt:lpstr>宋体</vt:lpstr>
      <vt:lpstr>微软雅黑</vt:lpstr>
      <vt:lpstr>Arial</vt:lpstr>
      <vt:lpstr>Arial</vt:lpstr>
      <vt:lpstr>Calibri</vt:lpstr>
      <vt:lpstr>Monotype Sorts</vt:lpstr>
      <vt:lpstr>Times New Roman</vt:lpstr>
      <vt:lpstr>Verdana</vt:lpstr>
      <vt:lpstr>Wingdings</vt:lpstr>
      <vt:lpstr>模板</vt:lpstr>
      <vt:lpstr>2_模板</vt:lpstr>
      <vt:lpstr>1_模板</vt:lpstr>
      <vt:lpstr>3_模板</vt:lpstr>
      <vt:lpstr>Photoshop.Image.8</vt:lpstr>
      <vt:lpstr>PowerPoint 演示文稿</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PowerPoint 演示文稿</vt:lpstr>
      <vt:lpstr>PowerPoint 演示文稿</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1.什么是网络空间和网络空间安全</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2.网络空间安全热门问题和卡脖子问题</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3.网络空间安全学科的历史沿革和国内外现状</vt:lpstr>
      <vt:lpstr> 课程安排 </vt:lpstr>
      <vt:lpstr> 如何学好 </vt:lpstr>
      <vt:lpstr>PowerPoint 演示文稿</vt:lpstr>
    </vt:vector>
  </TitlesOfParts>
  <Company>武汉大学计算机科学与技术系</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信息安全问题的思考与对策</dc:title>
  <dc:creator>张焕国</dc:creator>
  <cp:lastModifiedBy>b5052</cp:lastModifiedBy>
  <cp:revision>351</cp:revision>
  <dcterms:created xsi:type="dcterms:W3CDTF">2021-09-08T11:23:40Z</dcterms:created>
  <dcterms:modified xsi:type="dcterms:W3CDTF">2022-09-07T00:30:29Z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2052-3.9.0.6159</vt:lpwstr>
  </property>
  <property fmtid="{D5CDD505-2E9C-101B-9397-08002B2CF9AE}" pid="3" name="ICV">
    <vt:lpwstr>78FACC10BD2A481590C8E4E5724E49D1</vt:lpwstr>
  </property>
</Properties>
</file>